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6" r:id="rId2"/>
    <p:sldId id="267" r:id="rId3"/>
    <p:sldId id="258" r:id="rId4"/>
    <p:sldId id="278" r:id="rId5"/>
    <p:sldId id="279" r:id="rId6"/>
    <p:sldId id="264" r:id="rId7"/>
    <p:sldId id="259" r:id="rId8"/>
    <p:sldId id="280" r:id="rId9"/>
    <p:sldId id="281" r:id="rId10"/>
    <p:sldId id="276" r:id="rId11"/>
    <p:sldId id="282" r:id="rId12"/>
    <p:sldId id="283" r:id="rId13"/>
    <p:sldId id="284" r:id="rId14"/>
    <p:sldId id="285" r:id="rId15"/>
    <p:sldId id="265" r:id="rId16"/>
    <p:sldId id="274" r:id="rId17"/>
    <p:sldId id="260" r:id="rId18"/>
    <p:sldId id="261" r:id="rId19"/>
    <p:sldId id="286" r:id="rId20"/>
    <p:sldId id="263" r:id="rId21"/>
    <p:sldId id="277" r:id="rId22"/>
    <p:sldId id="269" r:id="rId23"/>
    <p:sldId id="266"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BAD27E-BED1-4CF4-9EC0-C445669B428A}" type="datetimeFigureOut">
              <a:rPr lang="en-IN" smtClean="0"/>
              <a:t>14-01-2025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45CABC-5EB0-4D73-9091-92EF820D737E}" type="slidenum">
              <a:rPr lang="en-IN" smtClean="0"/>
              <a:t>‹#›</a:t>
            </a:fld>
            <a:endParaRPr lang="en-IN"/>
          </a:p>
        </p:txBody>
      </p:sp>
    </p:spTree>
    <p:extLst>
      <p:ext uri="{BB962C8B-B14F-4D97-AF65-F5344CB8AC3E}">
        <p14:creationId xmlns:p14="http://schemas.microsoft.com/office/powerpoint/2010/main" val="3721866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EF5A1090-DC8B-4198-B041-37CE00EA761D}" type="datetime1">
              <a:rPr lang="en-IN" smtClean="0"/>
              <a:t>14-01-2025</a:t>
            </a:fld>
            <a:endParaRPr lang="en-IN"/>
          </a:p>
        </p:txBody>
      </p:sp>
      <p:sp>
        <p:nvSpPr>
          <p:cNvPr id="20" name="Footer Placeholder 19"/>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BAC2A56E-C5A1-49DB-9EF4-4270E145B686}" type="slidenum">
              <a:rPr lang="en-IN" smtClean="0"/>
              <a:t>‹#›</a:t>
            </a:fld>
            <a:endParaRPr lang="en-IN"/>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7C9A7B9-8F1E-4919-AFE8-FF74C0D2D013}" type="datetime1">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524000" y="274641"/>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4EB76F-856F-4293-85F6-128352A7A5CA}" type="datetime1">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9FEB268-91E1-450F-BBBE-05AD933BAE5A}" type="datetime1">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E62CE0C-EF08-425D-9D16-238385ADB7AA}" type="datetime1">
              <a:rPr lang="en-IN" smtClean="0"/>
              <a:t>14-01-2025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C2A56E-C5A1-49DB-9EF4-4270E145B686}" type="slidenum">
              <a:rPr lang="en-IN" smtClean="0"/>
              <a:t>‹#›</a:t>
            </a:fld>
            <a:endParaRPr lang="en-IN"/>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p>
            <a:r>
              <a:rPr kumimoji="0" lang="en-US"/>
              <a:t>Click to edit Master title style</a:t>
            </a:r>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BF71F50-223E-4B28-B85A-CEAB15311092}" type="datetime1">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BC390DA-7B0E-4155-BC41-44646CC02EFB}" type="datetime1">
              <a:rPr lang="en-IN" smtClean="0"/>
              <a:t>14-01-2025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B039B2DC-42CC-442B-9C6E-5BC90D2813D6}" type="datetime1">
              <a:rPr lang="en-IN" smtClean="0"/>
              <a:t>14-01-2025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12780B25-4894-4A65-AD95-4163E3A1491F}" type="datetime1">
              <a:rPr lang="en-IN" smtClean="0"/>
              <a:t>14-01-2025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AC2A56E-C5A1-49DB-9EF4-4270E145B686}" type="slidenum">
              <a:rPr lang="en-IN" smtClean="0"/>
              <a:t>‹#›</a:t>
            </a:fld>
            <a:endParaRPr lang="en-IN"/>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5D1A559-3CAA-44A1-8D0B-7B07866B4B58}" type="datetime1">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C2A56E-C5A1-49DB-9EF4-4270E145B68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1EBFF937-01D4-4209-8FAD-07878BB6C04F}" type="datetime1">
              <a:rPr lang="en-IN" smtClean="0"/>
              <a:t>14-01-2025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C2A56E-C5A1-49DB-9EF4-4270E145B686}" type="slidenum">
              <a:rPr lang="en-IN" smtClean="0"/>
              <a:t>‹#›</a:t>
            </a:fld>
            <a:endParaRPr lang="en-IN"/>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8323B0A8-838C-42EA-9D51-D268CCBEDB12}" type="datetime1">
              <a:rPr lang="en-IN" smtClean="0"/>
              <a:t>14-01-2025</a:t>
            </a:fld>
            <a:endParaRPr lang="en-IN"/>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IN"/>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AC2A56E-C5A1-49DB-9EF4-4270E145B686}" type="slidenum">
              <a:rPr lang="en-IN" smtClean="0"/>
              <a:t>‹#›</a:t>
            </a:fld>
            <a:endParaRPr lang="en-IN"/>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C4F682-EB96-CAA9-FE67-E6DDB7B818A9}"/>
              </a:ext>
            </a:extLst>
          </p:cNvPr>
          <p:cNvSpPr>
            <a:spLocks noGrp="1"/>
          </p:cNvSpPr>
          <p:nvPr>
            <p:ph type="subTitle" idx="1"/>
          </p:nvPr>
        </p:nvSpPr>
        <p:spPr>
          <a:xfrm>
            <a:off x="7321898" y="4706759"/>
            <a:ext cx="4618893" cy="1494692"/>
          </a:xfrm>
        </p:spPr>
        <p:txBody>
          <a:bodyPr>
            <a:normAutofit fontScale="77500" lnSpcReduction="20000"/>
          </a:bodyPr>
          <a:lstStyle/>
          <a:p>
            <a:pPr>
              <a:spcBef>
                <a:spcPts val="40"/>
              </a:spcBef>
            </a:pPr>
            <a:r>
              <a:rPr lang="en-IN" sz="4000" b="1" dirty="0">
                <a:latin typeface="Calibri"/>
                <a:cs typeface="Calibri"/>
              </a:rPr>
              <a:t>     Under</a:t>
            </a:r>
            <a:r>
              <a:rPr lang="en-IN" sz="4000" b="1" spc="-35" dirty="0">
                <a:latin typeface="Calibri"/>
                <a:cs typeface="Calibri"/>
              </a:rPr>
              <a:t> </a:t>
            </a:r>
            <a:r>
              <a:rPr lang="en-IN" sz="4000" b="1" spc="-5" dirty="0">
                <a:latin typeface="Calibri"/>
                <a:cs typeface="Calibri"/>
              </a:rPr>
              <a:t>the</a:t>
            </a:r>
            <a:r>
              <a:rPr lang="en-IN" sz="4000" b="1" spc="-45" dirty="0">
                <a:latin typeface="Calibri"/>
                <a:cs typeface="Calibri"/>
              </a:rPr>
              <a:t> </a:t>
            </a:r>
            <a:r>
              <a:rPr lang="en-IN" sz="4000" b="1" spc="-5" dirty="0">
                <a:latin typeface="Calibri"/>
                <a:cs typeface="Calibri"/>
              </a:rPr>
              <a:t>guidance </a:t>
            </a:r>
            <a:r>
              <a:rPr lang="en-IN" sz="4000" b="1" spc="-254" dirty="0">
                <a:latin typeface="Calibri"/>
                <a:cs typeface="Calibri"/>
              </a:rPr>
              <a:t> </a:t>
            </a:r>
            <a:r>
              <a:rPr lang="en-IN" sz="4000" b="1" dirty="0">
                <a:latin typeface="Calibri"/>
                <a:cs typeface="Calibri"/>
              </a:rPr>
              <a:t>of</a:t>
            </a:r>
            <a:endParaRPr lang="en-IN" sz="4000" dirty="0">
              <a:latin typeface="Calibri"/>
              <a:cs typeface="Calibri"/>
            </a:endParaRPr>
          </a:p>
          <a:p>
            <a:pPr>
              <a:lnSpc>
                <a:spcPct val="100000"/>
              </a:lnSpc>
              <a:spcBef>
                <a:spcPts val="40"/>
              </a:spcBef>
            </a:pPr>
            <a:endParaRPr lang="en-US" sz="4000" dirty="0">
              <a:latin typeface="Calibri"/>
              <a:cs typeface="Calibri"/>
            </a:endParaRPr>
          </a:p>
          <a:p>
            <a:pPr marL="47625" algn="ctr">
              <a:lnSpc>
                <a:spcPct val="100000"/>
              </a:lnSpc>
            </a:pPr>
            <a:r>
              <a:rPr lang="en-US" sz="3200" b="1" spc="-5" dirty="0">
                <a:solidFill>
                  <a:srgbClr val="00B0F0"/>
                </a:solidFill>
                <a:latin typeface="Calibri"/>
                <a:cs typeface="Calibri"/>
              </a:rPr>
              <a:t>Mr.</a:t>
            </a:r>
            <a:r>
              <a:rPr lang="en-US" sz="3200" b="1" spc="-40" dirty="0">
                <a:solidFill>
                  <a:srgbClr val="00B0F0"/>
                </a:solidFill>
                <a:latin typeface="Calibri"/>
                <a:cs typeface="Calibri"/>
              </a:rPr>
              <a:t> </a:t>
            </a:r>
            <a:r>
              <a:rPr lang="en-US" sz="3200" b="1" spc="-5" dirty="0">
                <a:solidFill>
                  <a:srgbClr val="00B0F0"/>
                </a:solidFill>
                <a:latin typeface="Calibri"/>
                <a:cs typeface="Calibri"/>
              </a:rPr>
              <a:t>Santu</a:t>
            </a:r>
            <a:r>
              <a:rPr lang="en-US" sz="3200" b="1" spc="-35" dirty="0">
                <a:solidFill>
                  <a:srgbClr val="00B0F0"/>
                </a:solidFill>
                <a:latin typeface="Calibri"/>
                <a:cs typeface="Calibri"/>
              </a:rPr>
              <a:t> </a:t>
            </a:r>
            <a:r>
              <a:rPr lang="en-US" sz="3200" b="1" spc="-5" dirty="0">
                <a:solidFill>
                  <a:srgbClr val="00B0F0"/>
                </a:solidFill>
                <a:latin typeface="Calibri"/>
                <a:cs typeface="Calibri"/>
              </a:rPr>
              <a:t>Mondal</a:t>
            </a:r>
            <a:endParaRPr lang="en-US" sz="3200" dirty="0">
              <a:solidFill>
                <a:srgbClr val="00B0F0"/>
              </a:solidFill>
              <a:latin typeface="Calibri"/>
              <a:cs typeface="Calibri"/>
            </a:endParaRPr>
          </a:p>
          <a:p>
            <a:pPr marL="24765" algn="ctr">
              <a:lnSpc>
                <a:spcPct val="100000"/>
              </a:lnSpc>
              <a:spcBef>
                <a:spcPts val="295"/>
              </a:spcBef>
            </a:pPr>
            <a:r>
              <a:rPr lang="en-US" sz="2800" b="1" spc="-5" dirty="0">
                <a:solidFill>
                  <a:srgbClr val="00B0F0"/>
                </a:solidFill>
                <a:latin typeface="Calibri"/>
                <a:cs typeface="Calibri"/>
              </a:rPr>
              <a:t>(Assistant</a:t>
            </a:r>
            <a:r>
              <a:rPr lang="en-US" sz="2800" b="1" spc="-35" dirty="0">
                <a:solidFill>
                  <a:srgbClr val="00B0F0"/>
                </a:solidFill>
                <a:latin typeface="Calibri"/>
                <a:cs typeface="Calibri"/>
              </a:rPr>
              <a:t> </a:t>
            </a:r>
            <a:r>
              <a:rPr lang="en-US" sz="2800" b="1" dirty="0">
                <a:solidFill>
                  <a:srgbClr val="00B0F0"/>
                </a:solidFill>
                <a:latin typeface="Calibri"/>
                <a:cs typeface="Calibri"/>
              </a:rPr>
              <a:t>Professor)</a:t>
            </a:r>
            <a:endParaRPr lang="en-IN" dirty="0">
              <a:solidFill>
                <a:srgbClr val="00B0F0"/>
              </a:solidFill>
            </a:endParaRPr>
          </a:p>
        </p:txBody>
      </p:sp>
      <p:sp>
        <p:nvSpPr>
          <p:cNvPr id="6" name="Rounded Rectangle 5"/>
          <p:cNvSpPr/>
          <p:nvPr/>
        </p:nvSpPr>
        <p:spPr>
          <a:xfrm>
            <a:off x="1894114" y="527538"/>
            <a:ext cx="7737231" cy="103163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ASANSOL ENGINEERING COLLEGE</a:t>
            </a:r>
            <a:endParaRPr lang="en-IN" sz="32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4845" y="527538"/>
            <a:ext cx="1653063" cy="170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Slide Number Placeholder 6"/>
          <p:cNvSpPr>
            <a:spLocks noGrp="1"/>
          </p:cNvSpPr>
          <p:nvPr>
            <p:ph type="sldNum" sz="quarter" idx="12"/>
          </p:nvPr>
        </p:nvSpPr>
        <p:spPr/>
        <p:txBody>
          <a:bodyPr/>
          <a:lstStyle/>
          <a:p>
            <a:fld id="{BAC2A56E-C5A1-49DB-9EF4-4270E145B686}" type="slidenum">
              <a:rPr lang="en-IN" smtClean="0"/>
              <a:t>1</a:t>
            </a:fld>
            <a:endParaRPr lang="en-IN"/>
          </a:p>
        </p:txBody>
      </p:sp>
      <p:sp>
        <p:nvSpPr>
          <p:cNvPr id="5" name="TextBox 4">
            <a:extLst>
              <a:ext uri="{FF2B5EF4-FFF2-40B4-BE49-F238E27FC236}">
                <a16:creationId xmlns:a16="http://schemas.microsoft.com/office/drawing/2014/main" id="{DC83ECE5-1F5D-0E92-DD5E-45D7E196CED3}"/>
              </a:ext>
            </a:extLst>
          </p:cNvPr>
          <p:cNvSpPr txBox="1"/>
          <p:nvPr/>
        </p:nvSpPr>
        <p:spPr>
          <a:xfrm>
            <a:off x="-383901" y="4706759"/>
            <a:ext cx="8714791" cy="1586268"/>
          </a:xfrm>
          <a:prstGeom prst="rect">
            <a:avLst/>
          </a:prstGeom>
          <a:noFill/>
        </p:spPr>
        <p:txBody>
          <a:bodyPr wrap="square">
            <a:spAutoFit/>
          </a:bodyPr>
          <a:lstStyle/>
          <a:p>
            <a:pPr marL="1798320" marR="1768475" algn="just">
              <a:lnSpc>
                <a:spcPct val="101699"/>
              </a:lnSpc>
            </a:pPr>
            <a:r>
              <a:rPr lang="en-IN" sz="2400" b="1" dirty="0">
                <a:latin typeface="Calibri"/>
                <a:cs typeface="Calibri"/>
              </a:rPr>
              <a:t>Suraj Goswami</a:t>
            </a:r>
            <a:r>
              <a:rPr lang="en-IN" sz="2400" b="1" spc="5" dirty="0">
                <a:latin typeface="Calibri"/>
                <a:cs typeface="Calibri"/>
              </a:rPr>
              <a:t> </a:t>
            </a:r>
            <a:r>
              <a:rPr lang="en-IN" sz="2400" b="1" spc="-5" dirty="0">
                <a:latin typeface="Calibri"/>
                <a:cs typeface="Calibri"/>
              </a:rPr>
              <a:t>(Roll No.:</a:t>
            </a:r>
            <a:r>
              <a:rPr lang="en-IN" sz="2400" b="1" dirty="0">
                <a:latin typeface="Calibri"/>
                <a:cs typeface="Calibri"/>
              </a:rPr>
              <a:t> </a:t>
            </a:r>
            <a:r>
              <a:rPr lang="en-IN" sz="2400" b="1" spc="-5" dirty="0">
                <a:latin typeface="Calibri"/>
                <a:cs typeface="Calibri"/>
              </a:rPr>
              <a:t>10800221012) </a:t>
            </a:r>
          </a:p>
          <a:p>
            <a:pPr marL="1798320" marR="1768475" algn="just">
              <a:lnSpc>
                <a:spcPct val="101699"/>
              </a:lnSpc>
            </a:pPr>
            <a:r>
              <a:rPr lang="en-IN" sz="2400" b="1" spc="-5" dirty="0" err="1">
                <a:latin typeface="Calibri"/>
                <a:cs typeface="Calibri"/>
              </a:rPr>
              <a:t>Arindol</a:t>
            </a:r>
            <a:r>
              <a:rPr lang="en-IN" sz="2400" b="1" dirty="0">
                <a:latin typeface="Calibri"/>
                <a:cs typeface="Calibri"/>
              </a:rPr>
              <a:t> Ghosh</a:t>
            </a:r>
            <a:r>
              <a:rPr lang="en-IN" sz="2400" b="1" spc="5" dirty="0">
                <a:latin typeface="Calibri"/>
                <a:cs typeface="Calibri"/>
              </a:rPr>
              <a:t> </a:t>
            </a:r>
            <a:r>
              <a:rPr lang="en-IN" sz="2400" b="1" spc="-5" dirty="0">
                <a:latin typeface="Calibri"/>
                <a:cs typeface="Calibri"/>
              </a:rPr>
              <a:t>(Roll</a:t>
            </a:r>
            <a:r>
              <a:rPr lang="en-IN" sz="2400" b="1" dirty="0">
                <a:latin typeface="Calibri"/>
                <a:cs typeface="Calibri"/>
              </a:rPr>
              <a:t> </a:t>
            </a:r>
            <a:r>
              <a:rPr lang="en-IN" sz="2400" b="1" spc="-5" dirty="0">
                <a:latin typeface="Calibri"/>
                <a:cs typeface="Calibri"/>
              </a:rPr>
              <a:t>No.:</a:t>
            </a:r>
            <a:r>
              <a:rPr lang="en-IN" sz="2400" b="1" dirty="0">
                <a:latin typeface="Calibri"/>
                <a:cs typeface="Calibri"/>
              </a:rPr>
              <a:t> </a:t>
            </a:r>
            <a:r>
              <a:rPr lang="en-IN" sz="2400" b="1" spc="-5" dirty="0">
                <a:latin typeface="Calibri"/>
                <a:cs typeface="Calibri"/>
              </a:rPr>
              <a:t>10800221100)</a:t>
            </a:r>
          </a:p>
          <a:p>
            <a:pPr marL="1798320" marR="1768475" algn="just">
              <a:lnSpc>
                <a:spcPct val="101699"/>
              </a:lnSpc>
            </a:pPr>
            <a:r>
              <a:rPr lang="en-IN" sz="2400" b="1" spc="-5" dirty="0">
                <a:latin typeface="Calibri"/>
                <a:cs typeface="Calibri"/>
              </a:rPr>
              <a:t>Binoy</a:t>
            </a:r>
            <a:r>
              <a:rPr lang="en-IN" sz="2400" b="1" dirty="0">
                <a:latin typeface="Calibri"/>
                <a:cs typeface="Calibri"/>
              </a:rPr>
              <a:t> </a:t>
            </a:r>
            <a:r>
              <a:rPr lang="en-IN" sz="2400" b="1" dirty="0" err="1">
                <a:latin typeface="Calibri"/>
                <a:cs typeface="Calibri"/>
              </a:rPr>
              <a:t>Gorai</a:t>
            </a:r>
            <a:r>
              <a:rPr lang="en-IN" sz="2400" b="1" spc="5" dirty="0">
                <a:latin typeface="Calibri"/>
                <a:cs typeface="Calibri"/>
              </a:rPr>
              <a:t> </a:t>
            </a:r>
            <a:r>
              <a:rPr lang="en-IN" sz="2400" b="1" spc="-5" dirty="0">
                <a:latin typeface="Calibri"/>
                <a:cs typeface="Calibri"/>
              </a:rPr>
              <a:t>(Roll</a:t>
            </a:r>
            <a:r>
              <a:rPr lang="en-IN" sz="2400" b="1" dirty="0">
                <a:latin typeface="Calibri"/>
                <a:cs typeface="Calibri"/>
              </a:rPr>
              <a:t> No.:</a:t>
            </a:r>
            <a:r>
              <a:rPr lang="en-IN" sz="2400" b="1" spc="5" dirty="0">
                <a:latin typeface="Calibri"/>
                <a:cs typeface="Calibri"/>
              </a:rPr>
              <a:t> </a:t>
            </a:r>
            <a:r>
              <a:rPr lang="en-IN" sz="2400" b="1" spc="-5" dirty="0">
                <a:latin typeface="Calibri"/>
                <a:cs typeface="Calibri"/>
              </a:rPr>
              <a:t>10800221117) </a:t>
            </a:r>
          </a:p>
          <a:p>
            <a:pPr marL="1798320" marR="1768475" algn="just">
              <a:lnSpc>
                <a:spcPct val="101699"/>
              </a:lnSpc>
            </a:pPr>
            <a:r>
              <a:rPr lang="en-IN" sz="2400" b="1" dirty="0" err="1">
                <a:latin typeface="Calibri"/>
                <a:cs typeface="Calibri"/>
              </a:rPr>
              <a:t>Debashis</a:t>
            </a:r>
            <a:r>
              <a:rPr lang="en-IN" sz="2400" b="1" spc="250" dirty="0">
                <a:latin typeface="Calibri"/>
                <a:cs typeface="Calibri"/>
              </a:rPr>
              <a:t> </a:t>
            </a:r>
            <a:r>
              <a:rPr lang="en-IN" sz="2400" b="1" spc="-5" dirty="0">
                <a:latin typeface="Calibri"/>
                <a:cs typeface="Calibri"/>
              </a:rPr>
              <a:t>Kar (Roll</a:t>
            </a:r>
            <a:r>
              <a:rPr lang="en-IN" sz="2400" b="1" spc="-40" dirty="0">
                <a:latin typeface="Calibri"/>
                <a:cs typeface="Calibri"/>
              </a:rPr>
              <a:t> </a:t>
            </a:r>
            <a:r>
              <a:rPr lang="en-IN" sz="2400" b="1" spc="-5" dirty="0">
                <a:latin typeface="Calibri"/>
                <a:cs typeface="Calibri"/>
              </a:rPr>
              <a:t>No.:</a:t>
            </a:r>
            <a:r>
              <a:rPr lang="en-IN" sz="2400" b="1" spc="15" dirty="0">
                <a:latin typeface="Calibri"/>
                <a:cs typeface="Calibri"/>
              </a:rPr>
              <a:t> </a:t>
            </a:r>
            <a:r>
              <a:rPr lang="en-IN" sz="2400" b="1" spc="-5" dirty="0">
                <a:latin typeface="Calibri"/>
                <a:cs typeface="Calibri"/>
              </a:rPr>
              <a:t>10800221120)</a:t>
            </a:r>
            <a:endParaRPr lang="en-IN" sz="2400" dirty="0">
              <a:latin typeface="Calibri"/>
              <a:cs typeface="Calibri"/>
            </a:endParaRPr>
          </a:p>
        </p:txBody>
      </p:sp>
      <p:sp>
        <p:nvSpPr>
          <p:cNvPr id="9" name="object 2">
            <a:extLst>
              <a:ext uri="{FF2B5EF4-FFF2-40B4-BE49-F238E27FC236}">
                <a16:creationId xmlns:a16="http://schemas.microsoft.com/office/drawing/2014/main" id="{1C397769-5E1F-C96D-C330-B5824B523FD2}"/>
              </a:ext>
            </a:extLst>
          </p:cNvPr>
          <p:cNvSpPr txBox="1"/>
          <p:nvPr/>
        </p:nvSpPr>
        <p:spPr>
          <a:xfrm>
            <a:off x="2666151" y="2584745"/>
            <a:ext cx="6193155" cy="526426"/>
          </a:xfrm>
          <a:prstGeom prst="rect">
            <a:avLst/>
          </a:prstGeom>
          <a:ln w="6096">
            <a:solidFill>
              <a:srgbClr val="000000"/>
            </a:solidFill>
          </a:ln>
        </p:spPr>
        <p:txBody>
          <a:bodyPr vert="horz" wrap="square" lIns="0" tIns="3365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spcBef>
                <a:spcPts val="265"/>
              </a:spcBef>
            </a:pPr>
            <a:r>
              <a:rPr sz="3200" b="1" dirty="0">
                <a:solidFill>
                  <a:srgbClr val="00B0F0"/>
                </a:solidFill>
                <a:latin typeface="Verdana"/>
                <a:cs typeface="Verdana"/>
              </a:rPr>
              <a:t>URBANKART</a:t>
            </a:r>
            <a:r>
              <a:rPr sz="3200" b="1" spc="-35" dirty="0">
                <a:solidFill>
                  <a:srgbClr val="00B0F0"/>
                </a:solidFill>
                <a:latin typeface="Verdana"/>
                <a:cs typeface="Verdana"/>
              </a:rPr>
              <a:t> </a:t>
            </a:r>
            <a:r>
              <a:rPr sz="3200" b="1" spc="-10" dirty="0">
                <a:solidFill>
                  <a:srgbClr val="00B0F0"/>
                </a:solidFill>
                <a:latin typeface="Verdana"/>
                <a:cs typeface="Verdana"/>
              </a:rPr>
              <a:t>ECOMMERCE</a:t>
            </a:r>
            <a:endParaRPr sz="3200" dirty="0">
              <a:solidFill>
                <a:srgbClr val="00B0F0"/>
              </a:solidFill>
              <a:latin typeface="Verdana"/>
              <a:cs typeface="Verdana"/>
            </a:endParaRPr>
          </a:p>
        </p:txBody>
      </p:sp>
      <p:sp>
        <p:nvSpPr>
          <p:cNvPr id="13" name="TextBox 12">
            <a:extLst>
              <a:ext uri="{FF2B5EF4-FFF2-40B4-BE49-F238E27FC236}">
                <a16:creationId xmlns:a16="http://schemas.microsoft.com/office/drawing/2014/main" id="{8D31AD2A-63CC-33FA-1FAA-DA4E6578440D}"/>
              </a:ext>
            </a:extLst>
          </p:cNvPr>
          <p:cNvSpPr txBox="1"/>
          <p:nvPr/>
        </p:nvSpPr>
        <p:spPr>
          <a:xfrm>
            <a:off x="-943946" y="1907977"/>
            <a:ext cx="7039946" cy="369332"/>
          </a:xfrm>
          <a:prstGeom prst="rect">
            <a:avLst/>
          </a:prstGeom>
          <a:noFill/>
        </p:spPr>
        <p:txBody>
          <a:bodyPr wrap="square">
            <a:spAutoFit/>
          </a:bodyPr>
          <a:lstStyle/>
          <a:p>
            <a:pPr algn="ctr">
              <a:lnSpc>
                <a:spcPct val="100000"/>
              </a:lnSpc>
              <a:spcBef>
                <a:spcPts val="265"/>
              </a:spcBef>
            </a:pPr>
            <a:r>
              <a:rPr lang="en-IN" sz="1800" b="1" u="sng" dirty="0">
                <a:latin typeface="Verdana"/>
                <a:cs typeface="Verdana"/>
              </a:rPr>
              <a:t>PROJECT NAME :</a:t>
            </a:r>
            <a:endParaRPr lang="en-IN" sz="1800" u="sng" dirty="0">
              <a:latin typeface="Verdana"/>
              <a:cs typeface="Verdana"/>
            </a:endParaRPr>
          </a:p>
        </p:txBody>
      </p:sp>
      <p:sp>
        <p:nvSpPr>
          <p:cNvPr id="15" name="TextBox 14">
            <a:extLst>
              <a:ext uri="{FF2B5EF4-FFF2-40B4-BE49-F238E27FC236}">
                <a16:creationId xmlns:a16="http://schemas.microsoft.com/office/drawing/2014/main" id="{B54CC570-3884-634A-9F5B-6428EAFAB43B}"/>
              </a:ext>
            </a:extLst>
          </p:cNvPr>
          <p:cNvSpPr txBox="1"/>
          <p:nvPr/>
        </p:nvSpPr>
        <p:spPr>
          <a:xfrm>
            <a:off x="-790575" y="3724299"/>
            <a:ext cx="7467600" cy="369332"/>
          </a:xfrm>
          <a:prstGeom prst="rect">
            <a:avLst/>
          </a:prstGeom>
          <a:noFill/>
        </p:spPr>
        <p:txBody>
          <a:bodyPr wrap="square">
            <a:spAutoFit/>
          </a:bodyPr>
          <a:lstStyle/>
          <a:p>
            <a:pPr algn="ctr">
              <a:lnSpc>
                <a:spcPct val="100000"/>
              </a:lnSpc>
              <a:spcBef>
                <a:spcPts val="265"/>
              </a:spcBef>
            </a:pPr>
            <a:r>
              <a:rPr lang="en-IN" b="1" u="sng" dirty="0">
                <a:latin typeface="Verdana"/>
                <a:cs typeface="Verdana"/>
              </a:rPr>
              <a:t>PROJECT GROUP NO: 5</a:t>
            </a:r>
            <a:endParaRPr lang="en-IN" sz="1800" u="sng" dirty="0">
              <a:latin typeface="Verdana"/>
              <a:cs typeface="Verdana"/>
            </a:endParaRPr>
          </a:p>
        </p:txBody>
      </p:sp>
      <p:sp>
        <p:nvSpPr>
          <p:cNvPr id="17" name="TextBox 16">
            <a:extLst>
              <a:ext uri="{FF2B5EF4-FFF2-40B4-BE49-F238E27FC236}">
                <a16:creationId xmlns:a16="http://schemas.microsoft.com/office/drawing/2014/main" id="{BBBC3682-D202-5749-F4A4-2E03D1C3D68C}"/>
              </a:ext>
            </a:extLst>
          </p:cNvPr>
          <p:cNvSpPr txBox="1"/>
          <p:nvPr/>
        </p:nvSpPr>
        <p:spPr>
          <a:xfrm>
            <a:off x="-1157773" y="4242230"/>
            <a:ext cx="7467600" cy="369332"/>
          </a:xfrm>
          <a:prstGeom prst="rect">
            <a:avLst/>
          </a:prstGeom>
          <a:noFill/>
        </p:spPr>
        <p:txBody>
          <a:bodyPr wrap="square">
            <a:spAutoFit/>
          </a:bodyPr>
          <a:lstStyle/>
          <a:p>
            <a:pPr algn="ctr">
              <a:lnSpc>
                <a:spcPct val="100000"/>
              </a:lnSpc>
              <a:spcBef>
                <a:spcPts val="265"/>
              </a:spcBef>
            </a:pPr>
            <a:r>
              <a:rPr lang="en-IN" sz="1800" b="1" u="sng" dirty="0">
                <a:latin typeface="Verdana"/>
                <a:cs typeface="Verdana"/>
              </a:rPr>
              <a:t>GROUP DETAILS</a:t>
            </a:r>
            <a:endParaRPr lang="en-IN" sz="1800" u="sng" dirty="0">
              <a:latin typeface="Verdana"/>
              <a:cs typeface="Verdana"/>
            </a:endParaRPr>
          </a:p>
        </p:txBody>
      </p:sp>
    </p:spTree>
    <p:extLst>
      <p:ext uri="{BB962C8B-B14F-4D97-AF65-F5344CB8AC3E}">
        <p14:creationId xmlns:p14="http://schemas.microsoft.com/office/powerpoint/2010/main" val="1962120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4DA60-9B58-6960-44AB-EC85B7EFA5F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7B2AF-C7A7-8009-B606-64F27869828E}"/>
              </a:ext>
            </a:extLst>
          </p:cNvPr>
          <p:cNvSpPr>
            <a:spLocks noGrp="1"/>
          </p:cNvSpPr>
          <p:nvPr>
            <p:ph type="sldNum" sz="quarter" idx="12"/>
          </p:nvPr>
        </p:nvSpPr>
        <p:spPr/>
        <p:txBody>
          <a:bodyPr/>
          <a:lstStyle/>
          <a:p>
            <a:fld id="{BAC2A56E-C5A1-49DB-9EF4-4270E145B686}" type="slidenum">
              <a:rPr lang="en-IN" smtClean="0"/>
              <a:t>10</a:t>
            </a:fld>
            <a:endParaRPr lang="en-IN"/>
          </a:p>
        </p:txBody>
      </p:sp>
      <p:pic>
        <p:nvPicPr>
          <p:cNvPr id="6" name="Picture 5">
            <a:extLst>
              <a:ext uri="{FF2B5EF4-FFF2-40B4-BE49-F238E27FC236}">
                <a16:creationId xmlns:a16="http://schemas.microsoft.com/office/drawing/2014/main" id="{F715F149-0586-9249-5483-7C94126AA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056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3054D-E233-E217-3A0D-4B239FCF52B9}"/>
              </a:ext>
            </a:extLst>
          </p:cNvPr>
          <p:cNvSpPr>
            <a:spLocks noGrp="1"/>
          </p:cNvSpPr>
          <p:nvPr>
            <p:ph type="sldNum" sz="quarter" idx="12"/>
          </p:nvPr>
        </p:nvSpPr>
        <p:spPr/>
        <p:txBody>
          <a:bodyPr/>
          <a:lstStyle/>
          <a:p>
            <a:fld id="{BAC2A56E-C5A1-49DB-9EF4-4270E145B686}" type="slidenum">
              <a:rPr lang="en-IN" smtClean="0"/>
              <a:t>11</a:t>
            </a:fld>
            <a:endParaRPr lang="en-IN"/>
          </a:p>
        </p:txBody>
      </p:sp>
      <p:pic>
        <p:nvPicPr>
          <p:cNvPr id="4" name="Picture 3">
            <a:extLst>
              <a:ext uri="{FF2B5EF4-FFF2-40B4-BE49-F238E27FC236}">
                <a16:creationId xmlns:a16="http://schemas.microsoft.com/office/drawing/2014/main" id="{DBCB5DC9-680A-E456-C0EC-D7FF565AD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82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40095-CCEF-53D6-3CDB-6ED1CEEF122B}"/>
              </a:ext>
            </a:extLst>
          </p:cNvPr>
          <p:cNvSpPr>
            <a:spLocks noGrp="1"/>
          </p:cNvSpPr>
          <p:nvPr>
            <p:ph type="sldNum" sz="quarter" idx="12"/>
          </p:nvPr>
        </p:nvSpPr>
        <p:spPr/>
        <p:txBody>
          <a:bodyPr/>
          <a:lstStyle/>
          <a:p>
            <a:fld id="{BAC2A56E-C5A1-49DB-9EF4-4270E145B686}" type="slidenum">
              <a:rPr lang="en-IN" smtClean="0"/>
              <a:t>12</a:t>
            </a:fld>
            <a:endParaRPr lang="en-IN"/>
          </a:p>
        </p:txBody>
      </p:sp>
      <p:pic>
        <p:nvPicPr>
          <p:cNvPr id="3" name="Picture 2">
            <a:extLst>
              <a:ext uri="{FF2B5EF4-FFF2-40B4-BE49-F238E27FC236}">
                <a16:creationId xmlns:a16="http://schemas.microsoft.com/office/drawing/2014/main" id="{22E793DA-8D39-9530-4035-C411F04DE5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584" y="3754578"/>
            <a:ext cx="7636256" cy="2864661"/>
          </a:xfrm>
          <a:prstGeom prst="rect">
            <a:avLst/>
          </a:prstGeom>
          <a:noFill/>
          <a:ln>
            <a:noFill/>
          </a:ln>
        </p:spPr>
      </p:pic>
      <p:sp>
        <p:nvSpPr>
          <p:cNvPr id="5" name="TextBox 4">
            <a:extLst>
              <a:ext uri="{FF2B5EF4-FFF2-40B4-BE49-F238E27FC236}">
                <a16:creationId xmlns:a16="http://schemas.microsoft.com/office/drawing/2014/main" id="{322692FF-3777-B95B-6539-0CB9437F48B7}"/>
              </a:ext>
            </a:extLst>
          </p:cNvPr>
          <p:cNvSpPr txBox="1"/>
          <p:nvPr/>
        </p:nvSpPr>
        <p:spPr>
          <a:xfrm>
            <a:off x="1207574" y="390797"/>
            <a:ext cx="10342880" cy="3190617"/>
          </a:xfrm>
          <a:prstGeom prst="rect">
            <a:avLst/>
          </a:prstGeom>
          <a:noFill/>
        </p:spPr>
        <p:txBody>
          <a:bodyPr wrap="square">
            <a:spAutoFit/>
          </a:bodyPr>
          <a:lstStyle/>
          <a:p>
            <a:pPr marL="694055" marR="330200" indent="-285750" algn="just">
              <a:spcBef>
                <a:spcPts val="130"/>
              </a:spcBef>
              <a:buFont typeface="Wingdings" panose="05000000000000000000" pitchFamily="2" charset="2"/>
              <a:buChar char="v"/>
            </a:pPr>
            <a:r>
              <a:rPr lang="en-US" sz="1800" b="1" u="sng" dirty="0">
                <a:solidFill>
                  <a:srgbClr val="000000"/>
                </a:solidFill>
                <a:effectLst/>
                <a:latin typeface="Calibri" panose="020F0502020204030204" pitchFamily="34" charset="0"/>
                <a:ea typeface="Calibri" panose="020F0502020204030204" pitchFamily="34" charset="0"/>
              </a:rPr>
              <a:t>Multiple  Admin</a:t>
            </a:r>
            <a:endParaRPr lang="en-IN" sz="1800" dirty="0">
              <a:effectLst/>
              <a:latin typeface="Calibri" panose="020F0502020204030204" pitchFamily="34" charset="0"/>
              <a:ea typeface="Calibri" panose="020F0502020204030204" pitchFamily="34" charset="0"/>
            </a:endParaRPr>
          </a:p>
          <a:p>
            <a:pPr marL="408305" marR="330200" algn="just">
              <a:spcBef>
                <a:spcPts val="130"/>
              </a:spcBef>
            </a:pPr>
            <a:r>
              <a:rPr lang="en-US" sz="1800" i="0" dirty="0">
                <a:effectLst/>
                <a:latin typeface="Calibri" panose="020F0502020204030204" pitchFamily="34" charset="0"/>
                <a:ea typeface="Calibri" panose="020F0502020204030204" pitchFamily="34" charset="0"/>
              </a:rPr>
              <a:t>Spring Security, a powerful authentication and authorization framework, is used to enforce</a:t>
            </a:r>
            <a:r>
              <a:rPr lang="en-US" sz="1800" i="0" spc="-5" dirty="0">
                <a:effectLst/>
                <a:latin typeface="Calibri" panose="020F0502020204030204" pitchFamily="34" charset="0"/>
                <a:ea typeface="Calibri" panose="020F0502020204030204" pitchFamily="34" charset="0"/>
              </a:rPr>
              <a:t> </a:t>
            </a:r>
            <a:r>
              <a:rPr lang="en-US" sz="1800" i="0" dirty="0">
                <a:effectLst/>
                <a:latin typeface="Calibri" panose="020F0502020204030204" pitchFamily="34" charset="0"/>
                <a:ea typeface="Calibri" panose="020F0502020204030204" pitchFamily="34" charset="0"/>
              </a:rPr>
              <a:t>role-based access.</a:t>
            </a:r>
            <a:r>
              <a:rPr lang="en-US" sz="1800" i="0" spc="-10" dirty="0">
                <a:effectLst/>
                <a:latin typeface="Calibri" panose="020F0502020204030204" pitchFamily="34" charset="0"/>
                <a:ea typeface="Calibri" panose="020F0502020204030204" pitchFamily="34" charset="0"/>
              </a:rPr>
              <a:t> </a:t>
            </a:r>
            <a:r>
              <a:rPr lang="en-US" sz="1800" i="0" dirty="0">
                <a:effectLst/>
                <a:latin typeface="Calibri" panose="020F0502020204030204" pitchFamily="34" charset="0"/>
                <a:ea typeface="Calibri" panose="020F0502020204030204" pitchFamily="34" charset="0"/>
              </a:rPr>
              <a:t>Configure</a:t>
            </a:r>
            <a:r>
              <a:rPr lang="en-US" sz="1800" i="0" spc="-5" dirty="0">
                <a:effectLst/>
                <a:latin typeface="Calibri" panose="020F0502020204030204" pitchFamily="34" charset="0"/>
                <a:ea typeface="Calibri" panose="020F0502020204030204" pitchFamily="34" charset="0"/>
              </a:rPr>
              <a:t> </a:t>
            </a:r>
            <a:r>
              <a:rPr lang="en-US" sz="1800" i="0" dirty="0">
                <a:effectLst/>
                <a:latin typeface="Calibri" panose="020F0502020204030204" pitchFamily="34" charset="0"/>
                <a:ea typeface="Calibri" panose="020F0502020204030204" pitchFamily="34" charset="0"/>
              </a:rPr>
              <a:t>Spring Security to handle</a:t>
            </a:r>
            <a:r>
              <a:rPr lang="en-US" sz="1800" i="0" spc="-5" dirty="0">
                <a:effectLst/>
                <a:latin typeface="Calibri" panose="020F0502020204030204" pitchFamily="34" charset="0"/>
                <a:ea typeface="Calibri" panose="020F0502020204030204" pitchFamily="34" charset="0"/>
              </a:rPr>
              <a:t> </a:t>
            </a:r>
            <a:r>
              <a:rPr lang="en-US" sz="1800" i="0" dirty="0">
                <a:effectLst/>
                <a:latin typeface="Calibri" panose="020F0502020204030204" pitchFamily="34" charset="0"/>
                <a:ea typeface="Calibri" panose="020F0502020204030204" pitchFamily="34" charset="0"/>
              </a:rPr>
              <a:t>authentication (verifying user identity) and authorization (granting or denying access based on roles). You can </a:t>
            </a:r>
            <a:r>
              <a:rPr lang="en-US" sz="1800" i="0" spc="-10" dirty="0">
                <a:effectLst/>
                <a:latin typeface="Calibri" panose="020F0502020204030204" pitchFamily="34" charset="0"/>
                <a:ea typeface="Calibri" panose="020F0502020204030204" pitchFamily="34" charset="0"/>
              </a:rPr>
              <a:t>define</a:t>
            </a:r>
            <a:r>
              <a:rPr lang="en-US" sz="1800" i="0" spc="-20" dirty="0">
                <a:effectLst/>
                <a:latin typeface="Calibri" panose="020F0502020204030204" pitchFamily="34" charset="0"/>
                <a:ea typeface="Calibri" panose="020F0502020204030204" pitchFamily="34" charset="0"/>
              </a:rPr>
              <a:t> </a:t>
            </a:r>
            <a:r>
              <a:rPr lang="en-US" sz="1800" i="0" spc="-10" dirty="0">
                <a:effectLst/>
                <a:latin typeface="Calibri" panose="020F0502020204030204" pitchFamily="34" charset="0"/>
                <a:ea typeface="Calibri" panose="020F0502020204030204" pitchFamily="34" charset="0"/>
              </a:rPr>
              <a:t>security rules in a configuration class by extending </a:t>
            </a:r>
            <a:r>
              <a:rPr lang="en-US" sz="1800" i="0" spc="-10" dirty="0" err="1">
                <a:effectLst/>
                <a:latin typeface="Calibri" panose="020F0502020204030204" pitchFamily="34" charset="0"/>
                <a:ea typeface="Calibri" panose="020F0502020204030204" pitchFamily="34" charset="0"/>
              </a:rPr>
              <a:t>WebSecurityConfigurerAdapter</a:t>
            </a:r>
            <a:r>
              <a:rPr lang="en-US" sz="1800" i="0" spc="-10" dirty="0">
                <a:effectLst/>
                <a:latin typeface="Calibri" panose="020F0502020204030204" pitchFamily="34" charset="0"/>
                <a:ea typeface="Calibri" panose="020F0502020204030204" pitchFamily="34" charset="0"/>
              </a:rPr>
              <a:t> </a:t>
            </a:r>
            <a:r>
              <a:rPr lang="en-US" sz="1800" i="0" dirty="0">
                <a:effectLst/>
                <a:latin typeface="Calibri" panose="020F0502020204030204" pitchFamily="34" charset="0"/>
                <a:ea typeface="Calibri" panose="020F0502020204030204" pitchFamily="34" charset="0"/>
              </a:rPr>
              <a:t>and overriding the configure method to specify access controls. For instance, you can restrict access to certain endpoints so that only users with the ADMIN role can access administrative functionalities, while regular users can access general features.</a:t>
            </a:r>
            <a:endParaRPr lang="en-IN" sz="1800" i="1" dirty="0">
              <a:effectLst/>
              <a:latin typeface="Calibri" panose="020F0502020204030204" pitchFamily="34" charset="0"/>
              <a:ea typeface="Calibri" panose="020F0502020204030204" pitchFamily="34" charset="0"/>
            </a:endParaRPr>
          </a:p>
          <a:p>
            <a:pPr marL="408305">
              <a:spcBef>
                <a:spcPts val="330"/>
              </a:spcBef>
            </a:pPr>
            <a:r>
              <a:rPr lang="en-US" sz="1800" i="0" dirty="0">
                <a:effectLst/>
                <a:latin typeface="Calibri" panose="020F0502020204030204" pitchFamily="34" charset="0"/>
                <a:ea typeface="Calibri" panose="020F0502020204030204" pitchFamily="34" charset="0"/>
              </a:rPr>
              <a:t>In addition to role-based access control, it is crucial to implement user management features such as registration, login, and profile management. This typically involves creating user registration and login forms, handling user authentication, and managing user sessions.</a:t>
            </a:r>
            <a:endParaRPr lang="en-IN" sz="1800" i="1"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2184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6B48DC-B09C-5C00-91ED-15B0C25B1964}"/>
              </a:ext>
            </a:extLst>
          </p:cNvPr>
          <p:cNvSpPr>
            <a:spLocks noGrp="1"/>
          </p:cNvSpPr>
          <p:nvPr>
            <p:ph type="sldNum" sz="quarter" idx="12"/>
          </p:nvPr>
        </p:nvSpPr>
        <p:spPr/>
        <p:txBody>
          <a:bodyPr/>
          <a:lstStyle/>
          <a:p>
            <a:fld id="{BAC2A56E-C5A1-49DB-9EF4-4270E145B686}" type="slidenum">
              <a:rPr lang="en-IN" smtClean="0"/>
              <a:t>13</a:t>
            </a:fld>
            <a:endParaRPr lang="en-IN"/>
          </a:p>
        </p:txBody>
      </p:sp>
      <p:sp>
        <p:nvSpPr>
          <p:cNvPr id="4" name="TextBox 3">
            <a:extLst>
              <a:ext uri="{FF2B5EF4-FFF2-40B4-BE49-F238E27FC236}">
                <a16:creationId xmlns:a16="http://schemas.microsoft.com/office/drawing/2014/main" id="{9A4C6A15-311E-0706-3B51-9A8D9234DEFE}"/>
              </a:ext>
            </a:extLst>
          </p:cNvPr>
          <p:cNvSpPr txBox="1"/>
          <p:nvPr/>
        </p:nvSpPr>
        <p:spPr>
          <a:xfrm>
            <a:off x="1148788" y="399855"/>
            <a:ext cx="6094070" cy="461665"/>
          </a:xfrm>
          <a:prstGeom prst="rect">
            <a:avLst/>
          </a:prstGeom>
          <a:noFill/>
        </p:spPr>
        <p:txBody>
          <a:bodyPr wrap="square">
            <a:spAutoFit/>
          </a:bodyPr>
          <a:lstStyle/>
          <a:p>
            <a:pPr marL="694055" marR="330200" indent="-285750" algn="just">
              <a:spcBef>
                <a:spcPts val="130"/>
              </a:spcBef>
              <a:buFont typeface="Wingdings" panose="05000000000000000000" pitchFamily="2" charset="2"/>
              <a:buChar char="v"/>
            </a:pPr>
            <a:r>
              <a:rPr lang="en-US" sz="2400" b="1" u="sng" dirty="0">
                <a:solidFill>
                  <a:srgbClr val="000000"/>
                </a:solidFill>
                <a:latin typeface="Calibri" panose="020F0502020204030204" pitchFamily="34" charset="0"/>
                <a:ea typeface="Calibri" panose="020F0502020204030204" pitchFamily="34" charset="0"/>
              </a:rPr>
              <a:t>Spring Boot </a:t>
            </a:r>
            <a:r>
              <a:rPr lang="en-US" sz="2400" b="1" u="sng" dirty="0" err="1">
                <a:solidFill>
                  <a:srgbClr val="000000"/>
                </a:solidFill>
                <a:latin typeface="Calibri" panose="020F0502020204030204" pitchFamily="34" charset="0"/>
                <a:ea typeface="Calibri" panose="020F0502020204030204" pitchFamily="34" charset="0"/>
              </a:rPr>
              <a:t>FrameWork</a:t>
            </a:r>
            <a:r>
              <a:rPr lang="en-US" sz="2400" b="1" u="sng" dirty="0">
                <a:solidFill>
                  <a:srgbClr val="000000"/>
                </a:solidFill>
                <a:latin typeface="Calibri" panose="020F0502020204030204" pitchFamily="34" charset="0"/>
                <a:ea typeface="Calibri" panose="020F0502020204030204" pitchFamily="34" charset="0"/>
              </a:rPr>
              <a:t> Infrastructure</a:t>
            </a:r>
            <a:endParaRPr lang="en-IN" sz="2400" dirty="0">
              <a:effectLst/>
              <a:latin typeface="Calibri" panose="020F0502020204030204" pitchFamily="34" charset="0"/>
              <a:ea typeface="Calibri" panose="020F0502020204030204" pitchFamily="34" charset="0"/>
            </a:endParaRPr>
          </a:p>
        </p:txBody>
      </p:sp>
      <p:sp>
        <p:nvSpPr>
          <p:cNvPr id="6" name="Rectangle 2">
            <a:extLst>
              <a:ext uri="{FF2B5EF4-FFF2-40B4-BE49-F238E27FC236}">
                <a16:creationId xmlns:a16="http://schemas.microsoft.com/office/drawing/2014/main" id="{BDF75E0D-4AEA-CCC9-BAC8-8361E72985D3}"/>
              </a:ext>
            </a:extLst>
          </p:cNvPr>
          <p:cNvSpPr>
            <a:spLocks noChangeArrowheads="1"/>
          </p:cNvSpPr>
          <p:nvPr/>
        </p:nvSpPr>
        <p:spPr bwMode="auto">
          <a:xfrm>
            <a:off x="1331088" y="880586"/>
            <a:ext cx="14645869"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Auto-Configuration</a:t>
            </a:r>
            <a:r>
              <a:rPr kumimoji="0" lang="en-US" altLang="en-US" sz="1800" b="0" i="0" u="none" strike="noStrike" cap="none" normalizeH="0" baseline="0" dirty="0">
                <a:ln>
                  <a:noFill/>
                </a:ln>
                <a:solidFill>
                  <a:schemeClr val="tx1"/>
                </a:solidFill>
                <a:effectLst/>
                <a:latin typeface="Arial" panose="020B0604020202020204" pitchFamily="34" charset="0"/>
              </a:rPr>
              <a:t>: Automatically configures the application based on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its dependencies, reducing boilerplate code and manual setup.</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Embedded Server</a:t>
            </a:r>
            <a:r>
              <a:rPr kumimoji="0" lang="en-US" altLang="en-US" sz="1800" b="0" i="0" u="none" strike="noStrike" cap="none" normalizeH="0" baseline="0" dirty="0">
                <a:ln>
                  <a:noFill/>
                </a:ln>
                <a:solidFill>
                  <a:schemeClr val="tx1"/>
                </a:solidFill>
                <a:effectLst/>
                <a:latin typeface="Arial" panose="020B0604020202020204" pitchFamily="34" charset="0"/>
              </a:rPr>
              <a:t>: Comes with embedded servers like Tomcat or Jetty, enabling standalone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deployment without external configuration.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Spring Ecosystem Integration</a:t>
            </a:r>
            <a:r>
              <a:rPr kumimoji="0" lang="en-US" altLang="en-US" sz="1800" b="0" i="0" u="none" strike="noStrike" cap="none" normalizeH="0" baseline="0" dirty="0">
                <a:ln>
                  <a:noFill/>
                </a:ln>
                <a:solidFill>
                  <a:schemeClr val="tx1"/>
                </a:solidFill>
                <a:effectLst/>
                <a:latin typeface="Arial" panose="020B0604020202020204" pitchFamily="34" charset="0"/>
              </a:rPr>
              <a:t>: Seamlessly integrates with Spring components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like Spring Data, Spring Security, and Spring Cloud.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1" i="0" u="none" strike="noStrike" cap="none" normalizeH="0" baseline="0" dirty="0">
                <a:ln>
                  <a:noFill/>
                </a:ln>
                <a:solidFill>
                  <a:schemeClr val="tx1"/>
                </a:solidFill>
                <a:effectLst/>
                <a:latin typeface="Arial" panose="020B0604020202020204" pitchFamily="34" charset="0"/>
              </a:rPr>
              <a:t>Dependency Management</a:t>
            </a:r>
            <a:r>
              <a:rPr kumimoji="0" lang="en-US" altLang="en-US" sz="1800" b="0" i="0" u="none" strike="noStrike" cap="none" normalizeH="0" baseline="0" dirty="0">
                <a:ln>
                  <a:noFill/>
                </a:ln>
                <a:solidFill>
                  <a:schemeClr val="tx1"/>
                </a:solidFill>
                <a:effectLst/>
                <a:latin typeface="Arial" panose="020B0604020202020204" pitchFamily="34" charset="0"/>
              </a:rPr>
              <a:t>: Uses Maven or Gradle for easy dependency</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resolution and management.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1" i="0" u="none" strike="noStrike" cap="none" normalizeH="0" baseline="0" dirty="0">
                <a:ln>
                  <a:noFill/>
                </a:ln>
                <a:solidFill>
                  <a:schemeClr val="tx1"/>
                </a:solidFill>
                <a:effectLst/>
                <a:latin typeface="Arial" panose="020B0604020202020204" pitchFamily="34" charset="0"/>
              </a:rPr>
              <a:t>RESTful API Support</a:t>
            </a:r>
            <a:r>
              <a:rPr kumimoji="0" lang="en-US" altLang="en-US" sz="1800" b="0" i="0" u="none" strike="noStrike" cap="none" normalizeH="0" baseline="0" dirty="0">
                <a:ln>
                  <a:noFill/>
                </a:ln>
                <a:solidFill>
                  <a:schemeClr val="tx1"/>
                </a:solidFill>
                <a:effectLst/>
                <a:latin typeface="Arial" panose="020B0604020202020204" pitchFamily="34" charset="0"/>
              </a:rPr>
              <a:t>: Simplifies the development of RESTful services with annotations like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Unicode MS"/>
              </a:rPr>
              <a:t>@RestController</a:t>
            </a:r>
            <a:r>
              <a:rPr kumimoji="0" lang="en-US" altLang="en-US" sz="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1" i="0" u="none" strike="noStrike" cap="none" normalizeH="0" baseline="0" dirty="0">
                <a:ln>
                  <a:noFill/>
                </a:ln>
                <a:solidFill>
                  <a:schemeClr val="tx1"/>
                </a:solidFill>
                <a:effectLst/>
                <a:latin typeface="Arial" panose="020B0604020202020204" pitchFamily="34" charset="0"/>
              </a:rPr>
              <a:t>Actuator for Monitoring</a:t>
            </a:r>
            <a:r>
              <a:rPr kumimoji="0" lang="en-US" altLang="en-US" sz="1800" b="0" i="0" u="none" strike="noStrike" cap="none" normalizeH="0" baseline="0" dirty="0">
                <a:ln>
                  <a:noFill/>
                </a:ln>
                <a:solidFill>
                  <a:schemeClr val="tx1"/>
                </a:solidFill>
                <a:effectLst/>
                <a:latin typeface="Arial" panose="020B0604020202020204" pitchFamily="34" charset="0"/>
              </a:rPr>
              <a:t>: Provides built-in tools for monitoring and managing applications in production.</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1" i="0" u="none" strike="noStrike" cap="none" normalizeH="0" baseline="0" dirty="0">
                <a:ln>
                  <a:noFill/>
                </a:ln>
                <a:solidFill>
                  <a:schemeClr val="tx1"/>
                </a:solidFill>
                <a:effectLst/>
                <a:latin typeface="Arial" panose="020B0604020202020204" pitchFamily="34" charset="0"/>
              </a:rPr>
              <a:t>Microservices-Friendly</a:t>
            </a:r>
            <a:r>
              <a:rPr kumimoji="0" lang="en-US" altLang="en-US" sz="1800" b="0" i="0" u="none" strike="noStrike" cap="none" normalizeH="0" baseline="0" dirty="0">
                <a:ln>
                  <a:noFill/>
                </a:ln>
                <a:solidFill>
                  <a:schemeClr val="tx1"/>
                </a:solidFill>
                <a:effectLst/>
                <a:latin typeface="Arial" panose="020B0604020202020204" pitchFamily="34" charset="0"/>
              </a:rPr>
              <a:t>: Ideal for creating distributed systems using Spring Cloud for service discovery, load balancing, and fault tolerance.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7818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7BDA9D-357D-EC22-1CD2-C0E96E30AA0F}"/>
              </a:ext>
            </a:extLst>
          </p:cNvPr>
          <p:cNvSpPr>
            <a:spLocks noGrp="1"/>
          </p:cNvSpPr>
          <p:nvPr>
            <p:ph type="sldNum" sz="quarter" idx="12"/>
          </p:nvPr>
        </p:nvSpPr>
        <p:spPr/>
        <p:txBody>
          <a:bodyPr/>
          <a:lstStyle/>
          <a:p>
            <a:fld id="{BAC2A56E-C5A1-49DB-9EF4-4270E145B686}" type="slidenum">
              <a:rPr lang="en-IN" smtClean="0"/>
              <a:t>14</a:t>
            </a:fld>
            <a:endParaRPr lang="en-IN"/>
          </a:p>
        </p:txBody>
      </p:sp>
      <p:pic>
        <p:nvPicPr>
          <p:cNvPr id="6146" name="Picture 2">
            <a:extLst>
              <a:ext uri="{FF2B5EF4-FFF2-40B4-BE49-F238E27FC236}">
                <a16:creationId xmlns:a16="http://schemas.microsoft.com/office/drawing/2014/main" id="{2AEA893E-6928-80C5-8F16-8E976B529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C2B428-2D90-495C-8B3D-D4BAF523FDA5}"/>
              </a:ext>
            </a:extLst>
          </p:cNvPr>
          <p:cNvSpPr/>
          <p:nvPr/>
        </p:nvSpPr>
        <p:spPr>
          <a:xfrm>
            <a:off x="266218" y="6007261"/>
            <a:ext cx="3935392" cy="77453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98993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2CAC8-7884-7218-E9BB-5F07A35C996E}"/>
              </a:ext>
            </a:extLst>
          </p:cNvPr>
          <p:cNvSpPr>
            <a:spLocks noGrp="1"/>
          </p:cNvSpPr>
          <p:nvPr>
            <p:ph type="title"/>
          </p:nvPr>
        </p:nvSpPr>
        <p:spPr>
          <a:xfrm>
            <a:off x="4778642" y="88026"/>
            <a:ext cx="4897203" cy="546456"/>
          </a:xfrm>
        </p:spPr>
        <p:txBody>
          <a:bodyPr>
            <a:normAutofit/>
          </a:bodyPr>
          <a:lstStyle/>
          <a:p>
            <a:r>
              <a:rPr lang="en-IN" sz="2400" u="sng" dirty="0"/>
              <a:t>FUNDAMENTAL FEATURES</a:t>
            </a:r>
          </a:p>
        </p:txBody>
      </p:sp>
      <p:sp>
        <p:nvSpPr>
          <p:cNvPr id="3" name="Content Placeholder 2">
            <a:extLst>
              <a:ext uri="{FF2B5EF4-FFF2-40B4-BE49-F238E27FC236}">
                <a16:creationId xmlns:a16="http://schemas.microsoft.com/office/drawing/2014/main" id="{43D8F774-17E1-5A04-4736-166432CF8DC9}"/>
              </a:ext>
            </a:extLst>
          </p:cNvPr>
          <p:cNvSpPr>
            <a:spLocks noGrp="1"/>
          </p:cNvSpPr>
          <p:nvPr>
            <p:ph idx="1"/>
          </p:nvPr>
        </p:nvSpPr>
        <p:spPr>
          <a:xfrm>
            <a:off x="1462659" y="1269488"/>
            <a:ext cx="10448925" cy="1016512"/>
          </a:xfrm>
        </p:spPr>
        <p:txBody>
          <a:bodyPr>
            <a:normAutofit lnSpcReduction="10000"/>
          </a:bodyPr>
          <a:lstStyle/>
          <a:p>
            <a:pPr marL="0" indent="0">
              <a:buNone/>
            </a:pPr>
            <a:r>
              <a:rPr lang="en-US" sz="1600" b="0" i="0" dirty="0">
                <a:solidFill>
                  <a:srgbClr val="610B4B"/>
                </a:solidFill>
                <a:effectLst/>
                <a:latin typeface="erdana"/>
              </a:rPr>
              <a:t>In a Spring Boot application, a search bar enhances user experience by enabling efficient data retrieval. It involves designing a frontend form using HTML, connecting it to a controller to process search requests, and using a service layer to fetch database results via JPA or SQL. The controller forwards results to the view layer for display. Integration with </a:t>
            </a:r>
            <a:r>
              <a:rPr lang="en-US" sz="1600" b="0" i="0" dirty="0" err="1">
                <a:solidFill>
                  <a:srgbClr val="610B4B"/>
                </a:solidFill>
                <a:effectLst/>
                <a:latin typeface="erdana"/>
              </a:rPr>
              <a:t>Thymeleaf</a:t>
            </a:r>
            <a:r>
              <a:rPr lang="en-US" sz="1600" b="0" i="0" dirty="0">
                <a:solidFill>
                  <a:srgbClr val="610B4B"/>
                </a:solidFill>
                <a:effectLst/>
                <a:latin typeface="erdana"/>
              </a:rPr>
              <a:t> or REST APIs, along with pagination, sorting, validation, and error handling, ensures seamless functionality.</a:t>
            </a:r>
          </a:p>
          <a:p>
            <a:pPr marL="0" indent="0">
              <a:buNone/>
            </a:pPr>
            <a:endParaRPr lang="en-IN" dirty="0"/>
          </a:p>
        </p:txBody>
      </p:sp>
      <p:sp>
        <p:nvSpPr>
          <p:cNvPr id="4" name="Slide Number Placeholder 3"/>
          <p:cNvSpPr>
            <a:spLocks noGrp="1"/>
          </p:cNvSpPr>
          <p:nvPr>
            <p:ph type="sldNum" sz="quarter" idx="12"/>
          </p:nvPr>
        </p:nvSpPr>
        <p:spPr/>
        <p:txBody>
          <a:bodyPr/>
          <a:lstStyle/>
          <a:p>
            <a:fld id="{BAC2A56E-C5A1-49DB-9EF4-4270E145B686}" type="slidenum">
              <a:rPr lang="en-IN" smtClean="0"/>
              <a:t>15</a:t>
            </a:fld>
            <a:endParaRPr lang="en-IN"/>
          </a:p>
        </p:txBody>
      </p:sp>
      <p:pic>
        <p:nvPicPr>
          <p:cNvPr id="8" name="Picture 7">
            <a:extLst>
              <a:ext uri="{FF2B5EF4-FFF2-40B4-BE49-F238E27FC236}">
                <a16:creationId xmlns:a16="http://schemas.microsoft.com/office/drawing/2014/main" id="{4AEF9337-E0F6-DF4A-3632-D71D2FD68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301" y="2286000"/>
            <a:ext cx="10022204" cy="4404049"/>
          </a:xfrm>
          <a:prstGeom prst="rect">
            <a:avLst/>
          </a:prstGeom>
        </p:spPr>
      </p:pic>
      <p:sp>
        <p:nvSpPr>
          <p:cNvPr id="10" name="TextBox 9">
            <a:extLst>
              <a:ext uri="{FF2B5EF4-FFF2-40B4-BE49-F238E27FC236}">
                <a16:creationId xmlns:a16="http://schemas.microsoft.com/office/drawing/2014/main" id="{F9C11C81-879F-D837-661B-D5032C68BA35}"/>
              </a:ext>
            </a:extLst>
          </p:cNvPr>
          <p:cNvSpPr txBox="1"/>
          <p:nvPr/>
        </p:nvSpPr>
        <p:spPr>
          <a:xfrm>
            <a:off x="1462659" y="738092"/>
            <a:ext cx="6097554" cy="369332"/>
          </a:xfrm>
          <a:prstGeom prst="rect">
            <a:avLst/>
          </a:prstGeom>
          <a:noFill/>
        </p:spPr>
        <p:txBody>
          <a:bodyPr wrap="square">
            <a:spAutoFit/>
          </a:bodyPr>
          <a:lstStyle/>
          <a:p>
            <a:r>
              <a:rPr lang="en-IN" u="sng" dirty="0"/>
              <a:t>Search bar:-</a:t>
            </a:r>
            <a:endParaRPr lang="en-IN" dirty="0"/>
          </a:p>
        </p:txBody>
      </p:sp>
    </p:spTree>
    <p:extLst>
      <p:ext uri="{BB962C8B-B14F-4D97-AF65-F5344CB8AC3E}">
        <p14:creationId xmlns:p14="http://schemas.microsoft.com/office/powerpoint/2010/main" val="287200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E9E863-7ED8-3664-52D7-70A805BDE63E}"/>
              </a:ext>
            </a:extLst>
          </p:cNvPr>
          <p:cNvSpPr>
            <a:spLocks noGrp="1"/>
          </p:cNvSpPr>
          <p:nvPr>
            <p:ph type="sldNum" sz="quarter" idx="12"/>
          </p:nvPr>
        </p:nvSpPr>
        <p:spPr/>
        <p:txBody>
          <a:bodyPr/>
          <a:lstStyle/>
          <a:p>
            <a:fld id="{BAC2A56E-C5A1-49DB-9EF4-4270E145B686}" type="slidenum">
              <a:rPr lang="en-IN" smtClean="0"/>
              <a:t>16</a:t>
            </a:fld>
            <a:endParaRPr lang="en-IN"/>
          </a:p>
        </p:txBody>
      </p:sp>
      <p:pic>
        <p:nvPicPr>
          <p:cNvPr id="3" name="Picture 2">
            <a:extLst>
              <a:ext uri="{FF2B5EF4-FFF2-40B4-BE49-F238E27FC236}">
                <a16:creationId xmlns:a16="http://schemas.microsoft.com/office/drawing/2014/main" id="{FD871723-AFB6-56C1-FF48-329C40938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49173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86E4B-526E-0BFE-6A5E-4BAB9D6412B2}"/>
              </a:ext>
            </a:extLst>
          </p:cNvPr>
          <p:cNvSpPr>
            <a:spLocks noGrp="1"/>
          </p:cNvSpPr>
          <p:nvPr>
            <p:ph type="title"/>
          </p:nvPr>
        </p:nvSpPr>
        <p:spPr/>
        <p:txBody>
          <a:bodyPr>
            <a:normAutofit fontScale="90000"/>
          </a:bodyPr>
          <a:lstStyle/>
          <a:p>
            <a:br>
              <a:rPr lang="en-IN" b="0" i="0" dirty="0">
                <a:solidFill>
                  <a:srgbClr val="262626"/>
                </a:solidFill>
                <a:effectLst/>
                <a:latin typeface="IBM Plex Sans" panose="020B0503050203000203" pitchFamily="34" charset="0"/>
              </a:rPr>
            </a:br>
            <a:endParaRPr lang="en-IN" dirty="0"/>
          </a:p>
        </p:txBody>
      </p:sp>
      <p:sp>
        <p:nvSpPr>
          <p:cNvPr id="3" name="Slide Number Placeholder 2"/>
          <p:cNvSpPr>
            <a:spLocks noGrp="1"/>
          </p:cNvSpPr>
          <p:nvPr>
            <p:ph type="sldNum" sz="quarter" idx="12"/>
          </p:nvPr>
        </p:nvSpPr>
        <p:spPr/>
        <p:txBody>
          <a:bodyPr/>
          <a:lstStyle/>
          <a:p>
            <a:fld id="{BAC2A56E-C5A1-49DB-9EF4-4270E145B686}" type="slidenum">
              <a:rPr lang="en-IN" smtClean="0"/>
              <a:t>17</a:t>
            </a:fld>
            <a:endParaRPr lang="en-IN"/>
          </a:p>
        </p:txBody>
      </p:sp>
      <p:sp>
        <p:nvSpPr>
          <p:cNvPr id="5" name="TextBox 4">
            <a:extLst>
              <a:ext uri="{FF2B5EF4-FFF2-40B4-BE49-F238E27FC236}">
                <a16:creationId xmlns:a16="http://schemas.microsoft.com/office/drawing/2014/main" id="{4F9CF4DA-ED65-5FF4-C904-9B1E496A341B}"/>
              </a:ext>
            </a:extLst>
          </p:cNvPr>
          <p:cNvSpPr txBox="1"/>
          <p:nvPr/>
        </p:nvSpPr>
        <p:spPr>
          <a:xfrm>
            <a:off x="1443912" y="928310"/>
            <a:ext cx="10650551" cy="923330"/>
          </a:xfrm>
          <a:prstGeom prst="rect">
            <a:avLst/>
          </a:prstGeom>
          <a:noFill/>
        </p:spPr>
        <p:txBody>
          <a:bodyPr wrap="square">
            <a:spAutoFit/>
          </a:bodyPr>
          <a:lstStyle/>
          <a:p>
            <a:r>
              <a:rPr lang="en-IN" dirty="0"/>
              <a:t>In a Spring Boot application, managing multiple user roles, like USER and ADMIN, involves using Spring Security for authentication and role-based access control. Define roles, configure security rules, and implement features like registration, login, and profile management for efficient user role handling.</a:t>
            </a:r>
          </a:p>
        </p:txBody>
      </p:sp>
      <p:sp>
        <p:nvSpPr>
          <p:cNvPr id="7" name="TextBox 6">
            <a:extLst>
              <a:ext uri="{FF2B5EF4-FFF2-40B4-BE49-F238E27FC236}">
                <a16:creationId xmlns:a16="http://schemas.microsoft.com/office/drawing/2014/main" id="{3D7CA781-5AF5-BF19-A646-9806CC6888EC}"/>
              </a:ext>
            </a:extLst>
          </p:cNvPr>
          <p:cNvSpPr txBox="1"/>
          <p:nvPr/>
        </p:nvSpPr>
        <p:spPr>
          <a:xfrm>
            <a:off x="1443912" y="416808"/>
            <a:ext cx="6097554" cy="369332"/>
          </a:xfrm>
          <a:prstGeom prst="rect">
            <a:avLst/>
          </a:prstGeom>
          <a:noFill/>
        </p:spPr>
        <p:txBody>
          <a:bodyPr wrap="square">
            <a:spAutoFit/>
          </a:bodyPr>
          <a:lstStyle/>
          <a:p>
            <a:r>
              <a:rPr lang="en-IN" u="sng" dirty="0"/>
              <a:t>Multiple User:-</a:t>
            </a:r>
            <a:endParaRPr lang="en-IN" dirty="0"/>
          </a:p>
        </p:txBody>
      </p:sp>
      <p:pic>
        <p:nvPicPr>
          <p:cNvPr id="4" name="Picture 3">
            <a:extLst>
              <a:ext uri="{FF2B5EF4-FFF2-40B4-BE49-F238E27FC236}">
                <a16:creationId xmlns:a16="http://schemas.microsoft.com/office/drawing/2014/main" id="{CAC44CC9-B139-AF42-AEF0-CFEA72CBA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909" y="2147207"/>
            <a:ext cx="7815943" cy="4396468"/>
          </a:xfrm>
          <a:prstGeom prst="rect">
            <a:avLst/>
          </a:prstGeom>
        </p:spPr>
      </p:pic>
    </p:spTree>
    <p:extLst>
      <p:ext uri="{BB962C8B-B14F-4D97-AF65-F5344CB8AC3E}">
        <p14:creationId xmlns:p14="http://schemas.microsoft.com/office/powerpoint/2010/main" val="204515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D0CEB-59FD-893F-6C0E-57AEB73C61B3}"/>
              </a:ext>
            </a:extLst>
          </p:cNvPr>
          <p:cNvSpPr>
            <a:spLocks noGrp="1"/>
          </p:cNvSpPr>
          <p:nvPr>
            <p:ph type="title"/>
          </p:nvPr>
        </p:nvSpPr>
        <p:spPr/>
        <p:txBody>
          <a:bodyPr>
            <a:normAutofit/>
          </a:bodyPr>
          <a:lstStyle/>
          <a:p>
            <a:r>
              <a:rPr lang="en-IN" sz="2000" u="sng" dirty="0"/>
              <a:t>Payment Gateway</a:t>
            </a:r>
          </a:p>
        </p:txBody>
      </p:sp>
      <p:sp>
        <p:nvSpPr>
          <p:cNvPr id="4" name="Slide Number Placeholder 3"/>
          <p:cNvSpPr>
            <a:spLocks noGrp="1"/>
          </p:cNvSpPr>
          <p:nvPr>
            <p:ph type="sldNum" sz="quarter" idx="12"/>
          </p:nvPr>
        </p:nvSpPr>
        <p:spPr/>
        <p:txBody>
          <a:bodyPr/>
          <a:lstStyle/>
          <a:p>
            <a:fld id="{BAC2A56E-C5A1-49DB-9EF4-4270E145B686}" type="slidenum">
              <a:rPr lang="en-IN" smtClean="0"/>
              <a:t>18</a:t>
            </a:fld>
            <a:endParaRPr lang="en-IN"/>
          </a:p>
        </p:txBody>
      </p:sp>
      <p:sp>
        <p:nvSpPr>
          <p:cNvPr id="6" name="TextBox 5">
            <a:extLst>
              <a:ext uri="{FF2B5EF4-FFF2-40B4-BE49-F238E27FC236}">
                <a16:creationId xmlns:a16="http://schemas.microsoft.com/office/drawing/2014/main" id="{B9EF1993-142F-DBCB-D054-ADC7E47CE73E}"/>
              </a:ext>
            </a:extLst>
          </p:cNvPr>
          <p:cNvSpPr txBox="1"/>
          <p:nvPr/>
        </p:nvSpPr>
        <p:spPr>
          <a:xfrm>
            <a:off x="1914144" y="1231841"/>
            <a:ext cx="9997440" cy="646331"/>
          </a:xfrm>
          <a:prstGeom prst="rect">
            <a:avLst/>
          </a:prstGeom>
          <a:noFill/>
        </p:spPr>
        <p:txBody>
          <a:bodyPr wrap="square">
            <a:spAutoFit/>
          </a:bodyPr>
          <a:lstStyle/>
          <a:p>
            <a:r>
              <a:rPr lang="en-IN" dirty="0"/>
              <a:t>Integrate a payment gateway in Spring Boot using REST APIs, secure transactions, and services for payment processing and validation.</a:t>
            </a:r>
          </a:p>
        </p:txBody>
      </p:sp>
      <p:pic>
        <p:nvPicPr>
          <p:cNvPr id="8" name="Picture 7">
            <a:extLst>
              <a:ext uri="{FF2B5EF4-FFF2-40B4-BE49-F238E27FC236}">
                <a16:creationId xmlns:a16="http://schemas.microsoft.com/office/drawing/2014/main" id="{6C82B967-3453-4E17-1F60-C567A1AC8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2" y="2052735"/>
            <a:ext cx="8431763" cy="4530627"/>
          </a:xfrm>
          <a:prstGeom prst="rect">
            <a:avLst/>
          </a:prstGeom>
        </p:spPr>
      </p:pic>
    </p:spTree>
    <p:extLst>
      <p:ext uri="{BB962C8B-B14F-4D97-AF65-F5344CB8AC3E}">
        <p14:creationId xmlns:p14="http://schemas.microsoft.com/office/powerpoint/2010/main" val="205641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EDC921-4E75-7280-9C15-FD112B6C7E35}"/>
              </a:ext>
            </a:extLst>
          </p:cNvPr>
          <p:cNvSpPr>
            <a:spLocks noGrp="1"/>
          </p:cNvSpPr>
          <p:nvPr>
            <p:ph type="sldNum" sz="quarter" idx="12"/>
          </p:nvPr>
        </p:nvSpPr>
        <p:spPr/>
        <p:txBody>
          <a:bodyPr/>
          <a:lstStyle/>
          <a:p>
            <a:fld id="{BAC2A56E-C5A1-49DB-9EF4-4270E145B686}" type="slidenum">
              <a:rPr lang="en-IN" smtClean="0"/>
              <a:t>19</a:t>
            </a:fld>
            <a:endParaRPr lang="en-IN"/>
          </a:p>
        </p:txBody>
      </p:sp>
      <p:pic>
        <p:nvPicPr>
          <p:cNvPr id="4" name="Picture 3">
            <a:extLst>
              <a:ext uri="{FF2B5EF4-FFF2-40B4-BE49-F238E27FC236}">
                <a16:creationId xmlns:a16="http://schemas.microsoft.com/office/drawing/2014/main" id="{B809380C-35E7-8C3B-889E-AF68F76B1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490" y="74645"/>
            <a:ext cx="5291493" cy="2976465"/>
          </a:xfrm>
          <a:prstGeom prst="rect">
            <a:avLst/>
          </a:prstGeom>
        </p:spPr>
      </p:pic>
      <p:pic>
        <p:nvPicPr>
          <p:cNvPr id="6" name="Picture 5">
            <a:extLst>
              <a:ext uri="{FF2B5EF4-FFF2-40B4-BE49-F238E27FC236}">
                <a16:creationId xmlns:a16="http://schemas.microsoft.com/office/drawing/2014/main" id="{8B90CC10-0AC4-8A79-EE6C-3A980D0DB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146" y="93306"/>
            <a:ext cx="5258318" cy="2957804"/>
          </a:xfrm>
          <a:prstGeom prst="rect">
            <a:avLst/>
          </a:prstGeom>
        </p:spPr>
      </p:pic>
      <p:pic>
        <p:nvPicPr>
          <p:cNvPr id="8" name="Picture 7">
            <a:extLst>
              <a:ext uri="{FF2B5EF4-FFF2-40B4-BE49-F238E27FC236}">
                <a16:creationId xmlns:a16="http://schemas.microsoft.com/office/drawing/2014/main" id="{6A05B1A6-5D14-27E1-94D0-216E2599C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490" y="3153747"/>
            <a:ext cx="10823510" cy="3545633"/>
          </a:xfrm>
          <a:prstGeom prst="rect">
            <a:avLst/>
          </a:prstGeom>
        </p:spPr>
      </p:pic>
    </p:spTree>
    <p:extLst>
      <p:ext uri="{BB962C8B-B14F-4D97-AF65-F5344CB8AC3E}">
        <p14:creationId xmlns:p14="http://schemas.microsoft.com/office/powerpoint/2010/main" val="3740775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35809" y="110292"/>
            <a:ext cx="3775612" cy="706667"/>
          </a:xfrm>
        </p:spPr>
        <p:txBody>
          <a:bodyPr>
            <a:normAutofit fontScale="90000"/>
          </a:bodyPr>
          <a:lstStyle/>
          <a:p>
            <a:r>
              <a:rPr lang="en-US" dirty="0"/>
              <a:t> </a:t>
            </a:r>
            <a:r>
              <a:rPr lang="en-US" b="1" dirty="0"/>
              <a:t>CONTENTS</a:t>
            </a:r>
            <a:endParaRPr lang="en-IN" b="1" dirty="0"/>
          </a:p>
        </p:txBody>
      </p:sp>
      <p:graphicFrame>
        <p:nvGraphicFramePr>
          <p:cNvPr id="4" name="Table 3"/>
          <p:cNvGraphicFramePr>
            <a:graphicFrameLocks noGrp="1"/>
          </p:cNvGraphicFramePr>
          <p:nvPr>
            <p:extLst>
              <p:ext uri="{D42A27DB-BD31-4B8C-83A1-F6EECF244321}">
                <p14:modId xmlns:p14="http://schemas.microsoft.com/office/powerpoint/2010/main" val="2446449869"/>
              </p:ext>
            </p:extLst>
          </p:nvPr>
        </p:nvGraphicFramePr>
        <p:xfrm>
          <a:off x="1700480" y="816959"/>
          <a:ext cx="9477593" cy="5516371"/>
        </p:xfrm>
        <a:graphic>
          <a:graphicData uri="http://schemas.openxmlformats.org/drawingml/2006/table">
            <a:tbl>
              <a:tblPr firstRow="1" bandRow="1">
                <a:tableStyleId>{00A15C55-8517-42AA-B614-E9B94910E393}</a:tableStyleId>
              </a:tblPr>
              <a:tblGrid>
                <a:gridCol w="7580925">
                  <a:extLst>
                    <a:ext uri="{9D8B030D-6E8A-4147-A177-3AD203B41FA5}">
                      <a16:colId xmlns:a16="http://schemas.microsoft.com/office/drawing/2014/main" val="20000"/>
                    </a:ext>
                  </a:extLst>
                </a:gridCol>
                <a:gridCol w="1896668">
                  <a:extLst>
                    <a:ext uri="{9D8B030D-6E8A-4147-A177-3AD203B41FA5}">
                      <a16:colId xmlns:a16="http://schemas.microsoft.com/office/drawing/2014/main" val="20001"/>
                    </a:ext>
                  </a:extLst>
                </a:gridCol>
              </a:tblGrid>
              <a:tr h="597902">
                <a:tc>
                  <a:txBody>
                    <a:bodyPr/>
                    <a:lstStyle/>
                    <a:p>
                      <a:pPr marL="285750" indent="-285750">
                        <a:buFont typeface="Arial" pitchFamily="34" charset="0"/>
                        <a:buChar char="•"/>
                      </a:pPr>
                      <a:r>
                        <a:rPr lang="en-US" dirty="0"/>
                        <a:t>                                                  </a:t>
                      </a:r>
                      <a:r>
                        <a:rPr lang="en-US" sz="2800" dirty="0"/>
                        <a:t>CONTENTS</a:t>
                      </a:r>
                      <a:endParaRPr lang="en-IN" sz="2800" dirty="0"/>
                    </a:p>
                  </a:txBody>
                  <a:tcPr/>
                </a:tc>
                <a:tc>
                  <a:txBody>
                    <a:bodyPr/>
                    <a:lstStyle/>
                    <a:p>
                      <a:pPr marL="0" indent="0">
                        <a:buFont typeface="Arial" pitchFamily="34" charset="0"/>
                        <a:buNone/>
                      </a:pPr>
                      <a:r>
                        <a:rPr lang="en-US" dirty="0"/>
                        <a:t>   </a:t>
                      </a:r>
                      <a:r>
                        <a:rPr lang="en-US" sz="2400" dirty="0"/>
                        <a:t>PAGE NO</a:t>
                      </a:r>
                      <a:endParaRPr lang="en-IN" sz="2400" dirty="0"/>
                    </a:p>
                  </a:txBody>
                  <a:tcPr/>
                </a:tc>
                <a:extLst>
                  <a:ext uri="{0D108BD9-81ED-4DB2-BD59-A6C34878D82A}">
                    <a16:rowId xmlns:a16="http://schemas.microsoft.com/office/drawing/2014/main" val="10000"/>
                  </a:ext>
                </a:extLst>
              </a:tr>
              <a:tr h="575148">
                <a:tc>
                  <a:txBody>
                    <a:bodyPr/>
                    <a:lstStyle/>
                    <a:p>
                      <a:pPr marL="285750" indent="-285750" algn="l">
                        <a:buFont typeface="Arial" pitchFamily="34" charset="0"/>
                        <a:buChar char="•"/>
                      </a:pPr>
                      <a:r>
                        <a:rPr lang="en-IN" sz="1600" b="1" dirty="0"/>
                        <a:t>Project Overview Details(Why we selected this Framework)</a:t>
                      </a:r>
                    </a:p>
                  </a:txBody>
                  <a:tcPr/>
                </a:tc>
                <a:tc>
                  <a:txBody>
                    <a:bodyPr/>
                    <a:lstStyle/>
                    <a:p>
                      <a:pPr marL="0" indent="0" algn="just">
                        <a:buFont typeface="Arial" pitchFamily="34" charset="0"/>
                        <a:buNone/>
                      </a:pPr>
                      <a:r>
                        <a:rPr lang="en-IN" b="1" dirty="0"/>
                        <a:t>              3-5</a:t>
                      </a:r>
                    </a:p>
                  </a:txBody>
                  <a:tcPr/>
                </a:tc>
                <a:extLst>
                  <a:ext uri="{0D108BD9-81ED-4DB2-BD59-A6C34878D82A}">
                    <a16:rowId xmlns:a16="http://schemas.microsoft.com/office/drawing/2014/main" val="10001"/>
                  </a:ext>
                </a:extLst>
              </a:tr>
              <a:tr h="520572">
                <a:tc>
                  <a:txBody>
                    <a:bodyPr/>
                    <a:lstStyle/>
                    <a:p>
                      <a:pPr marL="285750" indent="-285750" algn="l">
                        <a:buFont typeface="Arial" pitchFamily="34" charset="0"/>
                        <a:buChar char="•"/>
                      </a:pPr>
                      <a:r>
                        <a:rPr lang="en-IN" sz="1600" b="1" dirty="0"/>
                        <a:t>Sample Picture of  This project</a:t>
                      </a:r>
                    </a:p>
                  </a:txBody>
                  <a:tcPr/>
                </a:tc>
                <a:tc>
                  <a:txBody>
                    <a:bodyPr/>
                    <a:lstStyle/>
                    <a:p>
                      <a:pPr marL="0" indent="0" algn="just">
                        <a:buFont typeface="Arial" pitchFamily="34" charset="0"/>
                        <a:buNone/>
                      </a:pPr>
                      <a:r>
                        <a:rPr lang="en-IN" b="1" dirty="0"/>
                        <a:t>              6</a:t>
                      </a:r>
                    </a:p>
                  </a:txBody>
                  <a:tcPr/>
                </a:tc>
                <a:extLst>
                  <a:ext uri="{0D108BD9-81ED-4DB2-BD59-A6C34878D82A}">
                    <a16:rowId xmlns:a16="http://schemas.microsoft.com/office/drawing/2014/main" val="10002"/>
                  </a:ext>
                </a:extLst>
              </a:tr>
              <a:tr h="493173">
                <a:tc>
                  <a:txBody>
                    <a:bodyPr/>
                    <a:lstStyle/>
                    <a:p>
                      <a:pPr marL="285750" indent="-285750" algn="l">
                        <a:buFont typeface="Arial" pitchFamily="34" charset="0"/>
                        <a:buChar char="•"/>
                      </a:pPr>
                      <a:r>
                        <a:rPr lang="en-IN" sz="1600" b="1" dirty="0"/>
                        <a:t>Understanding   The Basic</a:t>
                      </a:r>
                    </a:p>
                  </a:txBody>
                  <a:tcPr/>
                </a:tc>
                <a:tc>
                  <a:txBody>
                    <a:bodyPr/>
                    <a:lstStyle/>
                    <a:p>
                      <a:pPr marL="0" indent="0" algn="just">
                        <a:buFont typeface="Arial" pitchFamily="34" charset="0"/>
                        <a:buNone/>
                      </a:pPr>
                      <a:r>
                        <a:rPr lang="en-IN" b="1" dirty="0"/>
                        <a:t>              7</a:t>
                      </a:r>
                    </a:p>
                  </a:txBody>
                  <a:tcPr/>
                </a:tc>
                <a:extLst>
                  <a:ext uri="{0D108BD9-81ED-4DB2-BD59-A6C34878D82A}">
                    <a16:rowId xmlns:a16="http://schemas.microsoft.com/office/drawing/2014/main" val="10003"/>
                  </a:ext>
                </a:extLst>
              </a:tr>
              <a:tr h="538837">
                <a:tc>
                  <a:txBody>
                    <a:bodyPr/>
                    <a:lstStyle/>
                    <a:p>
                      <a:pPr marL="285750" indent="-285750" algn="l">
                        <a:buFont typeface="Arial" pitchFamily="34" charset="0"/>
                        <a:buChar char="•"/>
                      </a:pPr>
                      <a:r>
                        <a:rPr lang="en-IN" sz="1600" b="1" dirty="0"/>
                        <a:t>Special Features</a:t>
                      </a:r>
                    </a:p>
                  </a:txBody>
                  <a:tcPr/>
                </a:tc>
                <a:tc>
                  <a:txBody>
                    <a:bodyPr/>
                    <a:lstStyle/>
                    <a:p>
                      <a:pPr marL="0" indent="0" algn="just">
                        <a:buFont typeface="Arial" pitchFamily="34" charset="0"/>
                        <a:buNone/>
                      </a:pPr>
                      <a:r>
                        <a:rPr lang="en-IN" b="1" dirty="0"/>
                        <a:t>              8-14</a:t>
                      </a:r>
                    </a:p>
                  </a:txBody>
                  <a:tcPr/>
                </a:tc>
                <a:extLst>
                  <a:ext uri="{0D108BD9-81ED-4DB2-BD59-A6C34878D82A}">
                    <a16:rowId xmlns:a16="http://schemas.microsoft.com/office/drawing/2014/main" val="10004"/>
                  </a:ext>
                </a:extLst>
              </a:tr>
              <a:tr h="520572">
                <a:tc>
                  <a:txBody>
                    <a:bodyPr/>
                    <a:lstStyle/>
                    <a:p>
                      <a:pPr marL="285750" indent="-285750" algn="l">
                        <a:buFont typeface="Arial" pitchFamily="34" charset="0"/>
                        <a:buChar char="•"/>
                      </a:pPr>
                      <a:r>
                        <a:rPr lang="en-IN" sz="1600" b="1" dirty="0"/>
                        <a:t>Fundamental Features</a:t>
                      </a:r>
                    </a:p>
                  </a:txBody>
                  <a:tcPr/>
                </a:tc>
                <a:tc>
                  <a:txBody>
                    <a:bodyPr/>
                    <a:lstStyle/>
                    <a:p>
                      <a:pPr marL="0" indent="0" algn="just">
                        <a:buFont typeface="Arial" pitchFamily="34" charset="0"/>
                        <a:buNone/>
                      </a:pPr>
                      <a:r>
                        <a:rPr lang="en-IN" b="1" dirty="0"/>
                        <a:t>              14-17</a:t>
                      </a:r>
                    </a:p>
                  </a:txBody>
                  <a:tcPr/>
                </a:tc>
                <a:extLst>
                  <a:ext uri="{0D108BD9-81ED-4DB2-BD59-A6C34878D82A}">
                    <a16:rowId xmlns:a16="http://schemas.microsoft.com/office/drawing/2014/main" val="10005"/>
                  </a:ext>
                </a:extLst>
              </a:tr>
              <a:tr h="502307">
                <a:tc>
                  <a:txBody>
                    <a:bodyPr/>
                    <a:lstStyle/>
                    <a:p>
                      <a:pPr marL="285750" indent="-285750" algn="l">
                        <a:buFont typeface="Arial" pitchFamily="34" charset="0"/>
                        <a:buChar char="•"/>
                      </a:pPr>
                      <a:r>
                        <a:rPr lang="en-IN" sz="1600" b="1" dirty="0"/>
                        <a:t>Payment Gateway</a:t>
                      </a:r>
                    </a:p>
                  </a:txBody>
                  <a:tcPr/>
                </a:tc>
                <a:tc>
                  <a:txBody>
                    <a:bodyPr/>
                    <a:lstStyle/>
                    <a:p>
                      <a:pPr marL="0" indent="0" algn="just">
                        <a:buFont typeface="Arial" pitchFamily="34" charset="0"/>
                        <a:buNone/>
                      </a:pPr>
                      <a:r>
                        <a:rPr lang="en-IN" b="1" dirty="0"/>
                        <a:t>              18,19</a:t>
                      </a:r>
                    </a:p>
                  </a:txBody>
                  <a:tcPr/>
                </a:tc>
                <a:extLst>
                  <a:ext uri="{0D108BD9-81ED-4DB2-BD59-A6C34878D82A}">
                    <a16:rowId xmlns:a16="http://schemas.microsoft.com/office/drawing/2014/main" val="10006"/>
                  </a:ext>
                </a:extLst>
              </a:tr>
              <a:tr h="358007">
                <a:tc>
                  <a:txBody>
                    <a:bodyPr/>
                    <a:lstStyle/>
                    <a:p>
                      <a:pPr marL="285750" indent="-285750" algn="l">
                        <a:buFont typeface="Arial" pitchFamily="34" charset="0"/>
                        <a:buChar char="•"/>
                      </a:pPr>
                      <a:r>
                        <a:rPr lang="en-IN" sz="1600" b="1" dirty="0"/>
                        <a:t>DFD</a:t>
                      </a:r>
                    </a:p>
                  </a:txBody>
                  <a:tcPr/>
                </a:tc>
                <a:tc>
                  <a:txBody>
                    <a:bodyPr/>
                    <a:lstStyle/>
                    <a:p>
                      <a:pPr marL="0" indent="0" algn="just">
                        <a:buFont typeface="Arial" pitchFamily="34" charset="0"/>
                        <a:buNone/>
                      </a:pPr>
                      <a:r>
                        <a:rPr lang="en-IN" b="1" dirty="0"/>
                        <a:t>              20 , 21</a:t>
                      </a:r>
                    </a:p>
                  </a:txBody>
                  <a:tcPr/>
                </a:tc>
                <a:extLst>
                  <a:ext uri="{0D108BD9-81ED-4DB2-BD59-A6C34878D82A}">
                    <a16:rowId xmlns:a16="http://schemas.microsoft.com/office/drawing/2014/main" val="10007"/>
                  </a:ext>
                </a:extLst>
              </a:tr>
              <a:tr h="358007">
                <a:tc>
                  <a:txBody>
                    <a:bodyPr/>
                    <a:lstStyle/>
                    <a:p>
                      <a:pPr marL="285750" indent="-285750" algn="l">
                        <a:buFont typeface="Arial" pitchFamily="34" charset="0"/>
                        <a:buChar char="•"/>
                      </a:pPr>
                      <a:r>
                        <a:rPr lang="en-IN" sz="1600" b="1" dirty="0"/>
                        <a:t>ERD</a:t>
                      </a:r>
                    </a:p>
                  </a:txBody>
                  <a:tcPr/>
                </a:tc>
                <a:tc>
                  <a:txBody>
                    <a:bodyPr/>
                    <a:lstStyle/>
                    <a:p>
                      <a:pPr marL="0" indent="0" algn="just">
                        <a:buFont typeface="Arial" pitchFamily="34" charset="0"/>
                        <a:buNone/>
                      </a:pPr>
                      <a:r>
                        <a:rPr lang="en-IN" b="1" dirty="0"/>
                        <a:t>              22</a:t>
                      </a:r>
                    </a:p>
                  </a:txBody>
                  <a:tcPr/>
                </a:tc>
                <a:extLst>
                  <a:ext uri="{0D108BD9-81ED-4DB2-BD59-A6C34878D82A}">
                    <a16:rowId xmlns:a16="http://schemas.microsoft.com/office/drawing/2014/main" val="960631833"/>
                  </a:ext>
                </a:extLst>
              </a:tr>
              <a:tr h="566845">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b="1" dirty="0"/>
                        <a:t>Result &amp; Conclusion</a:t>
                      </a:r>
                    </a:p>
                    <a:p>
                      <a:pPr marL="342900" indent="-342900" algn="l">
                        <a:buFont typeface="Arial" panose="020B0604020202020204" pitchFamily="34" charset="0"/>
                        <a:buChar char="•"/>
                      </a:pPr>
                      <a:endParaRPr lang="en-IN" sz="1600" b="1" dirty="0"/>
                    </a:p>
                  </a:txBody>
                  <a:tcPr/>
                </a:tc>
                <a:tc>
                  <a:txBody>
                    <a:bodyPr/>
                    <a:lstStyle/>
                    <a:p>
                      <a:pPr marL="0" indent="0" algn="just">
                        <a:buFont typeface="Arial" pitchFamily="34" charset="0"/>
                        <a:buNone/>
                      </a:pPr>
                      <a:r>
                        <a:rPr lang="en-IN" b="1" dirty="0"/>
                        <a:t>              23</a:t>
                      </a:r>
                    </a:p>
                  </a:txBody>
                  <a:tcPr/>
                </a:tc>
                <a:extLst>
                  <a:ext uri="{0D108BD9-81ED-4DB2-BD59-A6C34878D82A}">
                    <a16:rowId xmlns:a16="http://schemas.microsoft.com/office/drawing/2014/main" val="3141520476"/>
                  </a:ext>
                </a:extLst>
              </a:tr>
              <a:tr h="457220">
                <a:tc>
                  <a:txBody>
                    <a:bodyPr/>
                    <a:lstStyle/>
                    <a:p>
                      <a:pPr marL="342900" indent="-342900" algn="l">
                        <a:buFont typeface="Arial" panose="020B0604020202020204" pitchFamily="34" charset="0"/>
                        <a:buChar char="•"/>
                      </a:pPr>
                      <a:r>
                        <a:rPr lang="en-IN" sz="1600" b="1" dirty="0"/>
                        <a:t>Thank You</a:t>
                      </a:r>
                    </a:p>
                  </a:txBody>
                  <a:tcPr/>
                </a:tc>
                <a:tc>
                  <a:txBody>
                    <a:bodyPr/>
                    <a:lstStyle/>
                    <a:p>
                      <a:pPr marL="0" indent="0" algn="just">
                        <a:buFont typeface="Arial" pitchFamily="34" charset="0"/>
                        <a:buNone/>
                      </a:pPr>
                      <a:r>
                        <a:rPr lang="en-IN" b="1" dirty="0"/>
                        <a:t>              24</a:t>
                      </a:r>
                    </a:p>
                  </a:txBody>
                  <a:tcPr/>
                </a:tc>
                <a:extLst>
                  <a:ext uri="{0D108BD9-81ED-4DB2-BD59-A6C34878D82A}">
                    <a16:rowId xmlns:a16="http://schemas.microsoft.com/office/drawing/2014/main" val="934443504"/>
                  </a:ext>
                </a:extLst>
              </a:tr>
            </a:tbl>
          </a:graphicData>
        </a:graphic>
      </p:graphicFrame>
      <p:sp>
        <p:nvSpPr>
          <p:cNvPr id="5" name="Slide Number Placeholder 4"/>
          <p:cNvSpPr>
            <a:spLocks noGrp="1"/>
          </p:cNvSpPr>
          <p:nvPr>
            <p:ph type="sldNum" sz="quarter" idx="12"/>
          </p:nvPr>
        </p:nvSpPr>
        <p:spPr/>
        <p:txBody>
          <a:bodyPr/>
          <a:lstStyle/>
          <a:p>
            <a:fld id="{BAC2A56E-C5A1-49DB-9EF4-4270E145B686}" type="slidenum">
              <a:rPr lang="en-IN" smtClean="0"/>
              <a:t>2</a:t>
            </a:fld>
            <a:endParaRPr lang="en-IN"/>
          </a:p>
        </p:txBody>
      </p:sp>
    </p:spTree>
    <p:extLst>
      <p:ext uri="{BB962C8B-B14F-4D97-AF65-F5344CB8AC3E}">
        <p14:creationId xmlns:p14="http://schemas.microsoft.com/office/powerpoint/2010/main" val="4175766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2A56E-C5A1-49DB-9EF4-4270E145B686}" type="slidenum">
              <a:rPr lang="en-IN" smtClean="0"/>
              <a:t>20</a:t>
            </a:fld>
            <a:endParaRPr lang="en-IN"/>
          </a:p>
        </p:txBody>
      </p:sp>
      <p:pic>
        <p:nvPicPr>
          <p:cNvPr id="7" name="Picture 6">
            <a:extLst>
              <a:ext uri="{FF2B5EF4-FFF2-40B4-BE49-F238E27FC236}">
                <a16:creationId xmlns:a16="http://schemas.microsoft.com/office/drawing/2014/main" id="{CFEF4673-0EA8-9772-5ED2-62A4C6F27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664" y="0"/>
            <a:ext cx="10359342" cy="6858000"/>
          </a:xfrm>
          <a:prstGeom prst="rect">
            <a:avLst/>
          </a:prstGeom>
        </p:spPr>
      </p:pic>
    </p:spTree>
    <p:extLst>
      <p:ext uri="{BB962C8B-B14F-4D97-AF65-F5344CB8AC3E}">
        <p14:creationId xmlns:p14="http://schemas.microsoft.com/office/powerpoint/2010/main" val="3243627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9F362E-579B-EFA2-8171-3970750F0E9F}"/>
              </a:ext>
            </a:extLst>
          </p:cNvPr>
          <p:cNvSpPr>
            <a:spLocks noGrp="1"/>
          </p:cNvSpPr>
          <p:nvPr>
            <p:ph type="sldNum" sz="quarter" idx="12"/>
          </p:nvPr>
        </p:nvSpPr>
        <p:spPr/>
        <p:txBody>
          <a:bodyPr/>
          <a:lstStyle/>
          <a:p>
            <a:fld id="{BAC2A56E-C5A1-49DB-9EF4-4270E145B686}" type="slidenum">
              <a:rPr lang="en-IN" smtClean="0"/>
              <a:t>21</a:t>
            </a:fld>
            <a:endParaRPr lang="en-IN"/>
          </a:p>
        </p:txBody>
      </p:sp>
      <p:pic>
        <p:nvPicPr>
          <p:cNvPr id="5" name="Picture 4">
            <a:extLst>
              <a:ext uri="{FF2B5EF4-FFF2-40B4-BE49-F238E27FC236}">
                <a16:creationId xmlns:a16="http://schemas.microsoft.com/office/drawing/2014/main" id="{A213E873-2514-2D32-B4DC-14EA210C1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813" y="18754"/>
            <a:ext cx="10728651" cy="6820491"/>
          </a:xfrm>
          <a:prstGeom prst="rect">
            <a:avLst/>
          </a:prstGeom>
        </p:spPr>
      </p:pic>
    </p:spTree>
    <p:extLst>
      <p:ext uri="{BB962C8B-B14F-4D97-AF65-F5344CB8AC3E}">
        <p14:creationId xmlns:p14="http://schemas.microsoft.com/office/powerpoint/2010/main" val="138835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398B71-EB36-DFA1-0E46-26E51A5E4BD8}"/>
              </a:ext>
            </a:extLst>
          </p:cNvPr>
          <p:cNvSpPr>
            <a:spLocks noGrp="1"/>
          </p:cNvSpPr>
          <p:nvPr>
            <p:ph type="sldNum" sz="quarter" idx="12"/>
          </p:nvPr>
        </p:nvSpPr>
        <p:spPr/>
        <p:txBody>
          <a:bodyPr/>
          <a:lstStyle/>
          <a:p>
            <a:fld id="{BAC2A56E-C5A1-49DB-9EF4-4270E145B686}" type="slidenum">
              <a:rPr lang="en-IN" smtClean="0"/>
              <a:t>22</a:t>
            </a:fld>
            <a:endParaRPr lang="en-IN"/>
          </a:p>
        </p:txBody>
      </p:sp>
      <p:pic>
        <p:nvPicPr>
          <p:cNvPr id="3" name="object 4">
            <a:extLst>
              <a:ext uri="{FF2B5EF4-FFF2-40B4-BE49-F238E27FC236}">
                <a16:creationId xmlns:a16="http://schemas.microsoft.com/office/drawing/2014/main" id="{1EDAD604-9F26-FED9-18E9-7017C477DB4A}"/>
              </a:ext>
            </a:extLst>
          </p:cNvPr>
          <p:cNvPicPr/>
          <p:nvPr/>
        </p:nvPicPr>
        <p:blipFill>
          <a:blip r:embed="rId2" cstate="print"/>
          <a:stretch>
            <a:fillRect/>
          </a:stretch>
        </p:blipFill>
        <p:spPr>
          <a:xfrm>
            <a:off x="1754155" y="158620"/>
            <a:ext cx="9339943" cy="6623179"/>
          </a:xfrm>
          <a:prstGeom prst="rect">
            <a:avLst/>
          </a:prstGeom>
        </p:spPr>
      </p:pic>
    </p:spTree>
    <p:extLst>
      <p:ext uri="{BB962C8B-B14F-4D97-AF65-F5344CB8AC3E}">
        <p14:creationId xmlns:p14="http://schemas.microsoft.com/office/powerpoint/2010/main" val="307529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47B3-3094-247F-3DCA-DF1768D68AB3}"/>
              </a:ext>
            </a:extLst>
          </p:cNvPr>
          <p:cNvSpPr>
            <a:spLocks noGrp="1"/>
          </p:cNvSpPr>
          <p:nvPr>
            <p:ph type="title"/>
          </p:nvPr>
        </p:nvSpPr>
        <p:spPr>
          <a:xfrm>
            <a:off x="1453662" y="274638"/>
            <a:ext cx="10457922" cy="1143000"/>
          </a:xfrm>
        </p:spPr>
        <p:txBody>
          <a:bodyPr>
            <a:normAutofit/>
          </a:bodyPr>
          <a:lstStyle/>
          <a:p>
            <a:r>
              <a:rPr lang="en-IN" sz="2800" b="1" u="sng" dirty="0"/>
              <a:t>Result &amp; Conclusion</a:t>
            </a:r>
          </a:p>
        </p:txBody>
      </p:sp>
      <p:sp>
        <p:nvSpPr>
          <p:cNvPr id="4" name="Slide Number Placeholder 3"/>
          <p:cNvSpPr>
            <a:spLocks noGrp="1"/>
          </p:cNvSpPr>
          <p:nvPr>
            <p:ph type="sldNum" sz="quarter" idx="12"/>
          </p:nvPr>
        </p:nvSpPr>
        <p:spPr/>
        <p:txBody>
          <a:bodyPr/>
          <a:lstStyle/>
          <a:p>
            <a:fld id="{BAC2A56E-C5A1-49DB-9EF4-4270E145B686}" type="slidenum">
              <a:rPr lang="en-IN" smtClean="0"/>
              <a:t>23</a:t>
            </a:fld>
            <a:endParaRPr lang="en-IN"/>
          </a:p>
        </p:txBody>
      </p:sp>
      <p:sp>
        <p:nvSpPr>
          <p:cNvPr id="5" name="Rectangle 1">
            <a:extLst>
              <a:ext uri="{FF2B5EF4-FFF2-40B4-BE49-F238E27FC236}">
                <a16:creationId xmlns:a16="http://schemas.microsoft.com/office/drawing/2014/main" id="{2222082F-3218-8F7A-B192-DF8914056814}"/>
              </a:ext>
            </a:extLst>
          </p:cNvPr>
          <p:cNvSpPr>
            <a:spLocks noGrp="1" noChangeArrowheads="1"/>
          </p:cNvSpPr>
          <p:nvPr>
            <p:ph idx="1"/>
          </p:nvPr>
        </p:nvSpPr>
        <p:spPr bwMode="auto">
          <a:xfrm>
            <a:off x="1453662" y="1230105"/>
            <a:ext cx="1045792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e-commerce project successfully integrated Spring Boot for backend logic, database interactions, and RESTful services with React for a responsive, dynamic frontend. Key features include secure user management, product catalog CRUD operations, a dynamic shopping cart, payment gateway integration, and order tracking. Servlet JSP, HTML, and CSS ensured seamless server-side logic and design. The project optimized performance, offering a scalable, user-friendly platform, laying a foundation for future enhancements like AI recommendations.</a:t>
            </a:r>
          </a:p>
        </p:txBody>
      </p:sp>
    </p:spTree>
    <p:extLst>
      <p:ext uri="{BB962C8B-B14F-4D97-AF65-F5344CB8AC3E}">
        <p14:creationId xmlns:p14="http://schemas.microsoft.com/office/powerpoint/2010/main" val="285965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AC2A56E-C5A1-49DB-9EF4-4270E145B686}" type="slidenum">
              <a:rPr lang="en-IN" smtClean="0"/>
              <a:t>24</a:t>
            </a:fld>
            <a:endParaRPr lang="en-IN"/>
          </a:p>
        </p:txBody>
      </p:sp>
      <p:sp>
        <p:nvSpPr>
          <p:cNvPr id="3" name="Rounded Rectangular Callout 2"/>
          <p:cNvSpPr/>
          <p:nvPr/>
        </p:nvSpPr>
        <p:spPr>
          <a:xfrm>
            <a:off x="4173415" y="2256691"/>
            <a:ext cx="4923693" cy="2708031"/>
          </a:xfrm>
          <a:prstGeom prst="wedgeRoundRect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THANK  YOU</a:t>
            </a:r>
            <a:endParaRPr lang="en-IN" sz="3200" b="1" dirty="0"/>
          </a:p>
        </p:txBody>
      </p:sp>
    </p:spTree>
    <p:extLst>
      <p:ext uri="{BB962C8B-B14F-4D97-AF65-F5344CB8AC3E}">
        <p14:creationId xmlns:p14="http://schemas.microsoft.com/office/powerpoint/2010/main" val="330777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881F3-6D12-1A03-2801-9FD55B224369}"/>
              </a:ext>
            </a:extLst>
          </p:cNvPr>
          <p:cNvSpPr>
            <a:spLocks noGrp="1"/>
          </p:cNvSpPr>
          <p:nvPr>
            <p:ph type="title"/>
          </p:nvPr>
        </p:nvSpPr>
        <p:spPr/>
        <p:txBody>
          <a:bodyPr/>
          <a:lstStyle/>
          <a:p>
            <a:r>
              <a:rPr lang="en-IN" u="sng" dirty="0"/>
              <a:t>URBANKART ECOMMERCE</a:t>
            </a:r>
          </a:p>
        </p:txBody>
      </p:sp>
      <p:sp>
        <p:nvSpPr>
          <p:cNvPr id="3" name="Content Placeholder 2">
            <a:extLst>
              <a:ext uri="{FF2B5EF4-FFF2-40B4-BE49-F238E27FC236}">
                <a16:creationId xmlns:a16="http://schemas.microsoft.com/office/drawing/2014/main" id="{95BB6CC7-4409-F409-3448-2180B52ED96D}"/>
              </a:ext>
            </a:extLst>
          </p:cNvPr>
          <p:cNvSpPr>
            <a:spLocks noGrp="1"/>
          </p:cNvSpPr>
          <p:nvPr>
            <p:ph idx="1"/>
          </p:nvPr>
        </p:nvSpPr>
        <p:spPr/>
        <p:txBody>
          <a:bodyPr>
            <a:normAutofit/>
          </a:bodyPr>
          <a:lstStyle/>
          <a:p>
            <a:r>
              <a:rPr lang="en-US" sz="2800" dirty="0"/>
              <a:t>Urban Kart is an e-commerce platform with key features like Home, Product, Category, Login, Register, and Forgot Password. It offers category-wise selection, a search bar for model-based searches, and displays detailed product information. Users can register, log in, reset passwords, purchase products, and receive email notifications. The advanced admin dashboard includes multiple admin features, profile/password management, and user control. Both users and admins can update profiles and passwords.</a:t>
            </a:r>
            <a:endParaRPr lang="en-IN" dirty="0"/>
          </a:p>
        </p:txBody>
      </p:sp>
      <p:sp>
        <p:nvSpPr>
          <p:cNvPr id="4" name="Slide Number Placeholder 3"/>
          <p:cNvSpPr>
            <a:spLocks noGrp="1"/>
          </p:cNvSpPr>
          <p:nvPr>
            <p:ph type="sldNum" sz="quarter" idx="12"/>
          </p:nvPr>
        </p:nvSpPr>
        <p:spPr/>
        <p:txBody>
          <a:bodyPr/>
          <a:lstStyle/>
          <a:p>
            <a:fld id="{BAC2A56E-C5A1-49DB-9EF4-4270E145B686}" type="slidenum">
              <a:rPr lang="en-IN" smtClean="0"/>
              <a:t>3</a:t>
            </a:fld>
            <a:endParaRPr lang="en-IN"/>
          </a:p>
        </p:txBody>
      </p:sp>
    </p:spTree>
    <p:extLst>
      <p:ext uri="{BB962C8B-B14F-4D97-AF65-F5344CB8AC3E}">
        <p14:creationId xmlns:p14="http://schemas.microsoft.com/office/powerpoint/2010/main" val="156227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044D-2592-F41B-63DF-686F829114D5}"/>
              </a:ext>
            </a:extLst>
          </p:cNvPr>
          <p:cNvSpPr>
            <a:spLocks noGrp="1"/>
          </p:cNvSpPr>
          <p:nvPr>
            <p:ph type="title"/>
          </p:nvPr>
        </p:nvSpPr>
        <p:spPr/>
        <p:txBody>
          <a:bodyPr>
            <a:normAutofit/>
          </a:bodyPr>
          <a:lstStyle/>
          <a:p>
            <a:r>
              <a:rPr lang="en-IN" sz="2400" b="1" u="sng" dirty="0"/>
              <a:t>Why we selected this Spring Boot Framework</a:t>
            </a:r>
            <a:endParaRPr lang="en-IN" sz="2400" u="sng" dirty="0"/>
          </a:p>
        </p:txBody>
      </p:sp>
      <p:sp>
        <p:nvSpPr>
          <p:cNvPr id="4" name="Slide Number Placeholder 3">
            <a:extLst>
              <a:ext uri="{FF2B5EF4-FFF2-40B4-BE49-F238E27FC236}">
                <a16:creationId xmlns:a16="http://schemas.microsoft.com/office/drawing/2014/main" id="{6A8ADDBC-0B83-4AFD-1213-E74B65584A72}"/>
              </a:ext>
            </a:extLst>
          </p:cNvPr>
          <p:cNvSpPr>
            <a:spLocks noGrp="1"/>
          </p:cNvSpPr>
          <p:nvPr>
            <p:ph type="sldNum" sz="quarter" idx="12"/>
          </p:nvPr>
        </p:nvSpPr>
        <p:spPr/>
        <p:txBody>
          <a:bodyPr/>
          <a:lstStyle/>
          <a:p>
            <a:fld id="{BAC2A56E-C5A1-49DB-9EF4-4270E145B686}" type="slidenum">
              <a:rPr lang="en-IN" smtClean="0"/>
              <a:t>4</a:t>
            </a:fld>
            <a:endParaRPr lang="en-IN"/>
          </a:p>
        </p:txBody>
      </p:sp>
      <p:sp>
        <p:nvSpPr>
          <p:cNvPr id="5" name="Rectangle 1">
            <a:extLst>
              <a:ext uri="{FF2B5EF4-FFF2-40B4-BE49-F238E27FC236}">
                <a16:creationId xmlns:a16="http://schemas.microsoft.com/office/drawing/2014/main" id="{12CC85C1-62F9-16F7-15B2-6F8B17449BD9}"/>
              </a:ext>
            </a:extLst>
          </p:cNvPr>
          <p:cNvSpPr>
            <a:spLocks noGrp="1" noChangeArrowheads="1"/>
          </p:cNvSpPr>
          <p:nvPr>
            <p:ph idx="1"/>
          </p:nvPr>
        </p:nvSpPr>
        <p:spPr bwMode="auto">
          <a:xfrm>
            <a:off x="1409700" y="1156546"/>
            <a:ext cx="1595724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Rapid Development</a:t>
            </a:r>
            <a:r>
              <a:rPr kumimoji="0" lang="en-US" altLang="en-US" sz="1800" b="0" i="0" u="none" strike="noStrike" cap="none" normalizeH="0" baseline="0" dirty="0">
                <a:ln>
                  <a:noFill/>
                </a:ln>
                <a:solidFill>
                  <a:schemeClr val="tx1"/>
                </a:solidFill>
                <a:effectLst/>
                <a:latin typeface="Arial" panose="020B0604020202020204" pitchFamily="34" charset="0"/>
              </a:rPr>
              <a:t>: Spring Boot offers auto-configuration and embedded servers, reducing setup</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time compared to traditional Spring and other frameworks like Django or Express.js.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Microservices Support</a:t>
            </a:r>
            <a:r>
              <a:rPr kumimoji="0" lang="en-US" altLang="en-US" sz="1800" b="0" i="0" u="none" strike="noStrike" cap="none" normalizeH="0" baseline="0" dirty="0">
                <a:ln>
                  <a:noFill/>
                </a:ln>
                <a:solidFill>
                  <a:schemeClr val="tx1"/>
                </a:solidFill>
                <a:effectLst/>
                <a:latin typeface="Arial" panose="020B0604020202020204" pitchFamily="34" charset="0"/>
              </a:rPr>
              <a:t>: Spring Boot simplifies the creation of microservices, which are ideal for</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scaling eCommerce applications. Alternatives like Ruby on Rails may require more effort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to integrate microservices.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Robust Ecosystem</a:t>
            </a:r>
            <a:r>
              <a:rPr kumimoji="0" lang="en-US" altLang="en-US" sz="1800" b="0" i="0" u="none" strike="noStrike" cap="none" normalizeH="0" baseline="0" dirty="0">
                <a:ln>
                  <a:noFill/>
                </a:ln>
                <a:solidFill>
                  <a:schemeClr val="tx1"/>
                </a:solidFill>
                <a:effectLst/>
                <a:latin typeface="Arial" panose="020B0604020202020204" pitchFamily="34" charset="0"/>
              </a:rPr>
              <a:t>: Spring Boot integrates seamlessly with the Spring ecosystem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(Spring Security, Spring Data, etc.), providing ready-made solutions for security and data management.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Scalability</a:t>
            </a:r>
            <a:r>
              <a:rPr kumimoji="0" lang="en-US" altLang="en-US" sz="1800" b="0" i="0" u="none" strike="noStrike" cap="none" normalizeH="0" baseline="0" dirty="0">
                <a:ln>
                  <a:noFill/>
                </a:ln>
                <a:solidFill>
                  <a:schemeClr val="tx1"/>
                </a:solidFill>
                <a:effectLst/>
                <a:latin typeface="Arial" panose="020B0604020202020204" pitchFamily="34" charset="0"/>
              </a:rPr>
              <a:t>: Its ability to handle large-scale projects with high traffic surpasses some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frameworks like Laravel, which may require additional optimization for heavy loads.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Community Support</a:t>
            </a:r>
            <a:r>
              <a:rPr kumimoji="0" lang="en-US" altLang="en-US" sz="1800" b="0" i="0" u="none" strike="noStrike" cap="none" normalizeH="0" baseline="0" dirty="0">
                <a:ln>
                  <a:noFill/>
                </a:ln>
                <a:solidFill>
                  <a:schemeClr val="tx1"/>
                </a:solidFill>
                <a:effectLst/>
                <a:latin typeface="Arial" panose="020B0604020202020204" pitchFamily="34" charset="0"/>
              </a:rPr>
              <a:t>: A large community ensures extensive documentation, libraries,</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and quick resolutions to issues, unlike smaller ecosystems.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a:t>
            </a:r>
            <a:r>
              <a:rPr kumimoji="0" lang="en-US" altLang="en-US" sz="1800" b="0" i="0" u="none" strike="noStrike" cap="none" normalizeH="0" baseline="0" dirty="0">
                <a:ln>
                  <a:noFill/>
                </a:ln>
                <a:solidFill>
                  <a:schemeClr val="tx1"/>
                </a:solidFill>
                <a:effectLst/>
                <a:latin typeface="Arial" panose="020B0604020202020204" pitchFamily="34" charset="0"/>
              </a:rPr>
              <a:t>: Java-based Spring Boot offers excellent performance and is better suited</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for high-performance applications than interpreted languages like Python (Django).</a:t>
            </a:r>
          </a:p>
        </p:txBody>
      </p:sp>
    </p:spTree>
    <p:extLst>
      <p:ext uri="{BB962C8B-B14F-4D97-AF65-F5344CB8AC3E}">
        <p14:creationId xmlns:p14="http://schemas.microsoft.com/office/powerpoint/2010/main" val="3749581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261E91-D482-B537-1F32-E036C15CF6E7}"/>
              </a:ext>
            </a:extLst>
          </p:cNvPr>
          <p:cNvSpPr>
            <a:spLocks noGrp="1"/>
          </p:cNvSpPr>
          <p:nvPr>
            <p:ph type="sldNum" sz="quarter" idx="12"/>
          </p:nvPr>
        </p:nvSpPr>
        <p:spPr/>
        <p:txBody>
          <a:bodyPr/>
          <a:lstStyle/>
          <a:p>
            <a:fld id="{BAC2A56E-C5A1-49DB-9EF4-4270E145B686}" type="slidenum">
              <a:rPr lang="en-IN" smtClean="0"/>
              <a:t>5</a:t>
            </a:fld>
            <a:endParaRPr lang="en-IN"/>
          </a:p>
        </p:txBody>
      </p:sp>
      <p:sp>
        <p:nvSpPr>
          <p:cNvPr id="3" name="Rectangle 1">
            <a:extLst>
              <a:ext uri="{FF2B5EF4-FFF2-40B4-BE49-F238E27FC236}">
                <a16:creationId xmlns:a16="http://schemas.microsoft.com/office/drawing/2014/main" id="{B5D495F7-F0EB-69BE-F2FE-F8005BAC5E41}"/>
              </a:ext>
            </a:extLst>
          </p:cNvPr>
          <p:cNvSpPr>
            <a:spLocks noChangeArrowheads="1"/>
          </p:cNvSpPr>
          <p:nvPr/>
        </p:nvSpPr>
        <p:spPr bwMode="auto">
          <a:xfrm>
            <a:off x="1306285" y="-1302239"/>
            <a:ext cx="10434267"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Cross-platform</a:t>
            </a:r>
            <a:r>
              <a:rPr kumimoji="0" lang="en-US" altLang="en-US" sz="1800" b="0" i="0" u="none" strike="noStrike" cap="none" normalizeH="0" baseline="0" dirty="0">
                <a:ln>
                  <a:noFill/>
                </a:ln>
                <a:solidFill>
                  <a:schemeClr val="tx1"/>
                </a:solidFill>
                <a:effectLst/>
                <a:latin typeface="Arial" panose="020B0604020202020204" pitchFamily="34" charset="0"/>
              </a:rPr>
              <a:t>: Unlike PHP frameworks, Spring Boot runs effortlessly across different operating</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Integration</a:t>
            </a:r>
            <a:r>
              <a:rPr kumimoji="0" lang="en-US" altLang="en-US" sz="1800" b="0" i="0" u="none" strike="noStrike" cap="none" normalizeH="0" baseline="0" dirty="0">
                <a:ln>
                  <a:noFill/>
                </a:ln>
                <a:solidFill>
                  <a:schemeClr val="tx1"/>
                </a:solidFill>
                <a:effectLst/>
                <a:latin typeface="Arial" panose="020B0604020202020204" pitchFamily="34" charset="0"/>
              </a:rPr>
              <a:t>: Supports easy integration with cloud services (AWS, GCP) and APIs, a critical need</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for modern eCommerce.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Security</a:t>
            </a:r>
            <a:r>
              <a:rPr kumimoji="0" lang="en-US" altLang="en-US" sz="1800" b="0" i="0" u="none" strike="noStrike" cap="none" normalizeH="0" baseline="0" dirty="0">
                <a:ln>
                  <a:noFill/>
                </a:ln>
                <a:solidFill>
                  <a:schemeClr val="tx1"/>
                </a:solidFill>
                <a:effectLst/>
                <a:latin typeface="Arial" panose="020B0604020202020204" pitchFamily="34" charset="0"/>
              </a:rPr>
              <a:t>: Built-in features like authentication and authorization using Spring Security surpass basic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tools in Express.js.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Flexibility</a:t>
            </a:r>
            <a:r>
              <a:rPr kumimoji="0" lang="en-US" altLang="en-US" sz="1800" b="0" i="0" u="none" strike="noStrike" cap="none" normalizeH="0" baseline="0" dirty="0">
                <a:ln>
                  <a:noFill/>
                </a:ln>
                <a:solidFill>
                  <a:schemeClr val="tx1"/>
                </a:solidFill>
                <a:effectLst/>
                <a:latin typeface="Arial" panose="020B0604020202020204" pitchFamily="34" charset="0"/>
              </a:rPr>
              <a:t>: Allows developers to choose tools and libraries, unlike opinionated</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frameworks like Ruby on Rails.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RESTful APIs</a:t>
            </a:r>
            <a:r>
              <a:rPr kumimoji="0" lang="en-US" altLang="en-US" sz="1800" b="0" i="0" u="none" strike="noStrike" cap="none" normalizeH="0" baseline="0" dirty="0">
                <a:ln>
                  <a:noFill/>
                </a:ln>
                <a:solidFill>
                  <a:schemeClr val="tx1"/>
                </a:solidFill>
                <a:effectLst/>
                <a:latin typeface="Arial" panose="020B0604020202020204" pitchFamily="34" charset="0"/>
              </a:rPr>
              <a:t>: Easy development of APIs using Spring Boot is more efficient compared to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Flask or Express.js.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Testing</a:t>
            </a:r>
            <a:r>
              <a:rPr kumimoji="0" lang="en-US" altLang="en-US" sz="1800" b="0" i="0" u="none" strike="noStrike" cap="none" normalizeH="0" baseline="0" dirty="0">
                <a:ln>
                  <a:noFill/>
                </a:ln>
                <a:solidFill>
                  <a:schemeClr val="tx1"/>
                </a:solidFill>
                <a:effectLst/>
                <a:latin typeface="Arial" panose="020B0604020202020204" pitchFamily="34" charset="0"/>
              </a:rPr>
              <a:t>: Comprehensive testing support with tools like JUnit makes it superior to some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PHP-based frameworks.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Modularity</a:t>
            </a:r>
            <a:r>
              <a:rPr kumimoji="0" lang="en-US" altLang="en-US" sz="1800" b="0" i="0" u="none" strike="noStrike" cap="none" normalizeH="0" baseline="0" dirty="0">
                <a:ln>
                  <a:noFill/>
                </a:ln>
                <a:solidFill>
                  <a:schemeClr val="tx1"/>
                </a:solidFill>
                <a:effectLst/>
                <a:latin typeface="Arial" panose="020B0604020202020204" pitchFamily="34" charset="0"/>
              </a:rPr>
              <a:t>: Encourages modular design, ideal for large-scale eCommerce projects.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Enterprise-grade</a:t>
            </a:r>
            <a:r>
              <a:rPr kumimoji="0" lang="en-US" altLang="en-US" sz="1800" b="0" i="0" u="none" strike="noStrike" cap="none" normalizeH="0" baseline="0" dirty="0">
                <a:ln>
                  <a:noFill/>
                </a:ln>
                <a:solidFill>
                  <a:schemeClr val="tx1"/>
                </a:solidFill>
                <a:effectLst/>
                <a:latin typeface="Arial" panose="020B0604020202020204" pitchFamily="34" charset="0"/>
              </a:rPr>
              <a:t>: Trusted by enterprises, making it a reliable choice for critical</a:t>
            </a:r>
          </a:p>
          <a:p>
            <a:pPr marL="0" marR="0" lvl="0" indent="0" algn="l" defTabSz="914400" rtl="0" eaLnBrk="0" fontAlgn="base" latinLnBrk="0" hangingPunct="0">
              <a:lnSpc>
                <a:spcPct val="100000"/>
              </a:lnSpc>
              <a:spcBef>
                <a:spcPct val="0"/>
              </a:spcBef>
              <a:spcAft>
                <a:spcPct val="0"/>
              </a:spcAft>
              <a:buClrTx/>
              <a:buSzTx/>
              <a:tabLst/>
            </a:pP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eCommerce platforms.</a:t>
            </a:r>
          </a:p>
        </p:txBody>
      </p:sp>
    </p:spTree>
    <p:extLst>
      <p:ext uri="{BB962C8B-B14F-4D97-AF65-F5344CB8AC3E}">
        <p14:creationId xmlns:p14="http://schemas.microsoft.com/office/powerpoint/2010/main" val="228409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A920-D818-2ED0-3E79-B2179E463B14}"/>
              </a:ext>
            </a:extLst>
          </p:cNvPr>
          <p:cNvSpPr>
            <a:spLocks noGrp="1"/>
          </p:cNvSpPr>
          <p:nvPr>
            <p:ph type="title"/>
          </p:nvPr>
        </p:nvSpPr>
        <p:spPr/>
        <p:txBody>
          <a:bodyPr>
            <a:normAutofit/>
          </a:bodyPr>
          <a:lstStyle/>
          <a:p>
            <a:r>
              <a:rPr lang="en-IN" sz="3200" u="sng" dirty="0"/>
              <a:t>Sample Pictures of This Project </a:t>
            </a:r>
          </a:p>
        </p:txBody>
      </p:sp>
      <p:sp>
        <p:nvSpPr>
          <p:cNvPr id="3" name="Slide Number Placeholder 2"/>
          <p:cNvSpPr>
            <a:spLocks noGrp="1"/>
          </p:cNvSpPr>
          <p:nvPr>
            <p:ph type="sldNum" sz="quarter" idx="12"/>
          </p:nvPr>
        </p:nvSpPr>
        <p:spPr/>
        <p:txBody>
          <a:bodyPr/>
          <a:lstStyle/>
          <a:p>
            <a:fld id="{BAC2A56E-C5A1-49DB-9EF4-4270E145B686}" type="slidenum">
              <a:rPr lang="en-IN" smtClean="0"/>
              <a:t>6</a:t>
            </a:fld>
            <a:endParaRPr lang="en-IN"/>
          </a:p>
        </p:txBody>
      </p:sp>
      <p:pic>
        <p:nvPicPr>
          <p:cNvPr id="6" name="Picture 5">
            <a:extLst>
              <a:ext uri="{FF2B5EF4-FFF2-40B4-BE49-F238E27FC236}">
                <a16:creationId xmlns:a16="http://schemas.microsoft.com/office/drawing/2014/main" id="{36CBC230-E05E-4EEB-D90A-370A5510D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575" y="1622822"/>
            <a:ext cx="9239250" cy="4682728"/>
          </a:xfrm>
          <a:prstGeom prst="rect">
            <a:avLst/>
          </a:prstGeom>
        </p:spPr>
      </p:pic>
    </p:spTree>
    <p:extLst>
      <p:ext uri="{BB962C8B-B14F-4D97-AF65-F5344CB8AC3E}">
        <p14:creationId xmlns:p14="http://schemas.microsoft.com/office/powerpoint/2010/main" val="251352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42787D-3CC6-A78C-017D-5414CE5CC64C}"/>
              </a:ext>
            </a:extLst>
          </p:cNvPr>
          <p:cNvSpPr>
            <a:spLocks noGrp="1"/>
          </p:cNvSpPr>
          <p:nvPr>
            <p:ph type="title"/>
          </p:nvPr>
        </p:nvSpPr>
        <p:spPr/>
        <p:txBody>
          <a:bodyPr>
            <a:normAutofit/>
          </a:bodyPr>
          <a:lstStyle/>
          <a:p>
            <a:pPr marL="285750" indent="-285750">
              <a:buFont typeface="Arial" pitchFamily="34" charset="0"/>
              <a:buChar char="•"/>
            </a:pPr>
            <a:r>
              <a:rPr lang="en-IN" sz="2800" b="1" u="sng" dirty="0"/>
              <a:t>Understanding the Basics</a:t>
            </a:r>
          </a:p>
        </p:txBody>
      </p:sp>
      <p:sp>
        <p:nvSpPr>
          <p:cNvPr id="6" name="Content Placeholder 5">
            <a:extLst>
              <a:ext uri="{FF2B5EF4-FFF2-40B4-BE49-F238E27FC236}">
                <a16:creationId xmlns:a16="http://schemas.microsoft.com/office/drawing/2014/main" id="{8444A79E-09DE-6A5E-4E50-F52B0C429FA5}"/>
              </a:ext>
            </a:extLst>
          </p:cNvPr>
          <p:cNvSpPr>
            <a:spLocks noGrp="1"/>
          </p:cNvSpPr>
          <p:nvPr>
            <p:ph idx="1"/>
          </p:nvPr>
        </p:nvSpPr>
        <p:spPr>
          <a:xfrm>
            <a:off x="1383322" y="1606062"/>
            <a:ext cx="9970477" cy="2051538"/>
          </a:xfrm>
        </p:spPr>
        <p:txBody>
          <a:bodyPr>
            <a:normAutofit/>
          </a:bodyPr>
          <a:lstStyle/>
          <a:p>
            <a:pPr marL="82296" indent="0">
              <a:buNone/>
            </a:pPr>
            <a:r>
              <a:rPr lang="en-IN" sz="2000" dirty="0"/>
              <a:t>The Urban Cart Ecommerce Project is a Spring Boot-based web application for online shopping. It integrates Spring Boot Dev Tools ,  Thyme leaf for UI, Spring Web, Lombok for simplified coding, and Spring Data JPA for database access with MySQL Connector. Spring Security ensures user authentication, while SMTP handles email notifications. The project supports product browsing, cart management, secure checkout, and admin control, delivering a secure and seamless e-commerce experience.</a:t>
            </a:r>
            <a:endParaRPr lang="el-GR" sz="2000" dirty="0"/>
          </a:p>
        </p:txBody>
      </p:sp>
      <p:sp>
        <p:nvSpPr>
          <p:cNvPr id="2" name="Slide Number Placeholder 1"/>
          <p:cNvSpPr>
            <a:spLocks noGrp="1"/>
          </p:cNvSpPr>
          <p:nvPr>
            <p:ph type="sldNum" sz="quarter" idx="12"/>
          </p:nvPr>
        </p:nvSpPr>
        <p:spPr/>
        <p:txBody>
          <a:bodyPr/>
          <a:lstStyle/>
          <a:p>
            <a:fld id="{BAC2A56E-C5A1-49DB-9EF4-4270E145B686}" type="slidenum">
              <a:rPr lang="en-IN" smtClean="0"/>
              <a:t>7</a:t>
            </a:fld>
            <a:endParaRPr lang="en-IN"/>
          </a:p>
        </p:txBody>
      </p:sp>
      <p:pic>
        <p:nvPicPr>
          <p:cNvPr id="4" name="Picture 3">
            <a:extLst>
              <a:ext uri="{FF2B5EF4-FFF2-40B4-BE49-F238E27FC236}">
                <a16:creationId xmlns:a16="http://schemas.microsoft.com/office/drawing/2014/main" id="{D3D34E35-0C57-CAA4-4651-FF8A646EB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580" y="3657600"/>
            <a:ext cx="5473959" cy="3079102"/>
          </a:xfrm>
          <a:prstGeom prst="rect">
            <a:avLst/>
          </a:prstGeom>
        </p:spPr>
      </p:pic>
    </p:spTree>
    <p:extLst>
      <p:ext uri="{BB962C8B-B14F-4D97-AF65-F5344CB8AC3E}">
        <p14:creationId xmlns:p14="http://schemas.microsoft.com/office/powerpoint/2010/main" val="5361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78931-6F5C-4323-BB5A-A1AD250A1D9C}"/>
              </a:ext>
            </a:extLst>
          </p:cNvPr>
          <p:cNvSpPr>
            <a:spLocks noGrp="1"/>
          </p:cNvSpPr>
          <p:nvPr>
            <p:ph type="sldNum" sz="quarter" idx="12"/>
          </p:nvPr>
        </p:nvSpPr>
        <p:spPr/>
        <p:txBody>
          <a:bodyPr/>
          <a:lstStyle/>
          <a:p>
            <a:fld id="{BAC2A56E-C5A1-49DB-9EF4-4270E145B686}" type="slidenum">
              <a:rPr lang="en-IN" smtClean="0"/>
              <a:t>8</a:t>
            </a:fld>
            <a:endParaRPr lang="en-IN"/>
          </a:p>
        </p:txBody>
      </p:sp>
      <p:sp>
        <p:nvSpPr>
          <p:cNvPr id="4" name="TextBox 3">
            <a:extLst>
              <a:ext uri="{FF2B5EF4-FFF2-40B4-BE49-F238E27FC236}">
                <a16:creationId xmlns:a16="http://schemas.microsoft.com/office/drawing/2014/main" id="{41C2F881-DB5B-47CA-8F25-A333D11F83F1}"/>
              </a:ext>
            </a:extLst>
          </p:cNvPr>
          <p:cNvSpPr txBox="1"/>
          <p:nvPr/>
        </p:nvSpPr>
        <p:spPr>
          <a:xfrm>
            <a:off x="4905569" y="193224"/>
            <a:ext cx="6097554" cy="461665"/>
          </a:xfrm>
          <a:prstGeom prst="rect">
            <a:avLst/>
          </a:prstGeom>
          <a:noFill/>
        </p:spPr>
        <p:txBody>
          <a:bodyPr wrap="square">
            <a:spAutoFit/>
          </a:bodyPr>
          <a:lstStyle/>
          <a:p>
            <a:r>
              <a:rPr lang="en-IN" sz="2400" b="1" u="sng" dirty="0"/>
              <a:t>SPECIAL FEATURES</a:t>
            </a:r>
            <a:endParaRPr lang="en-IN" sz="2400" b="1" dirty="0"/>
          </a:p>
        </p:txBody>
      </p:sp>
      <p:sp>
        <p:nvSpPr>
          <p:cNvPr id="5" name="TextBox 4">
            <a:extLst>
              <a:ext uri="{FF2B5EF4-FFF2-40B4-BE49-F238E27FC236}">
                <a16:creationId xmlns:a16="http://schemas.microsoft.com/office/drawing/2014/main" id="{E9FA00D7-9153-1252-B212-FEAB26FA74ED}"/>
              </a:ext>
            </a:extLst>
          </p:cNvPr>
          <p:cNvSpPr txBox="1"/>
          <p:nvPr/>
        </p:nvSpPr>
        <p:spPr>
          <a:xfrm>
            <a:off x="1381708" y="1297346"/>
            <a:ext cx="10712756" cy="646331"/>
          </a:xfrm>
          <a:prstGeom prst="rect">
            <a:avLst/>
          </a:prstGeom>
          <a:noFill/>
        </p:spPr>
        <p:txBody>
          <a:bodyPr wrap="square">
            <a:spAutoFit/>
          </a:bodyPr>
          <a:lstStyle/>
          <a:p>
            <a:pPr marL="342900" indent="-342900">
              <a:buFont typeface="Wingdings" panose="05000000000000000000" pitchFamily="2" charset="2"/>
              <a:buChar char="v"/>
            </a:pPr>
            <a:r>
              <a:rPr lang="en-IN" b="1" u="sng" dirty="0"/>
              <a:t>Special Discount Charges: </a:t>
            </a:r>
            <a:r>
              <a:rPr lang="en-US" dirty="0"/>
              <a:t>Amazon charges a commission ranging from 7% to 20% on sales, whereas our website offers attractive discounts between 4% and 12%.</a:t>
            </a:r>
            <a:endParaRPr lang="en-IN" dirty="0"/>
          </a:p>
        </p:txBody>
      </p:sp>
      <p:sp>
        <p:nvSpPr>
          <p:cNvPr id="7" name="TextBox 6">
            <a:extLst>
              <a:ext uri="{FF2B5EF4-FFF2-40B4-BE49-F238E27FC236}">
                <a16:creationId xmlns:a16="http://schemas.microsoft.com/office/drawing/2014/main" id="{331A51D8-3CA4-B079-7DDC-5ABE7DA70918}"/>
              </a:ext>
            </a:extLst>
          </p:cNvPr>
          <p:cNvSpPr txBox="1"/>
          <p:nvPr/>
        </p:nvSpPr>
        <p:spPr>
          <a:xfrm>
            <a:off x="1355100" y="1866329"/>
            <a:ext cx="10321989" cy="369332"/>
          </a:xfrm>
          <a:prstGeom prst="rect">
            <a:avLst/>
          </a:prstGeom>
          <a:noFill/>
        </p:spPr>
        <p:txBody>
          <a:bodyPr wrap="square">
            <a:spAutoFit/>
          </a:bodyPr>
          <a:lstStyle/>
          <a:p>
            <a:pPr marL="285750" indent="-285750">
              <a:buFont typeface="Wingdings" panose="05000000000000000000" pitchFamily="2" charset="2"/>
              <a:buChar char="v"/>
            </a:pPr>
            <a:r>
              <a:rPr lang="en-IN" b="1" u="sng" dirty="0"/>
              <a:t> Display Quality: </a:t>
            </a:r>
            <a:r>
              <a:rPr lang="en-US" dirty="0"/>
              <a:t>There are limited opportunities to directly control how a product is displayed.</a:t>
            </a:r>
            <a:endParaRPr lang="en-IN" dirty="0"/>
          </a:p>
        </p:txBody>
      </p:sp>
      <p:sp>
        <p:nvSpPr>
          <p:cNvPr id="9" name="TextBox 8">
            <a:extLst>
              <a:ext uri="{FF2B5EF4-FFF2-40B4-BE49-F238E27FC236}">
                <a16:creationId xmlns:a16="http://schemas.microsoft.com/office/drawing/2014/main" id="{7E9F1047-BDB6-0F03-80B3-151B4470E72F}"/>
              </a:ext>
            </a:extLst>
          </p:cNvPr>
          <p:cNvSpPr txBox="1"/>
          <p:nvPr/>
        </p:nvSpPr>
        <p:spPr>
          <a:xfrm>
            <a:off x="1355100" y="2262968"/>
            <a:ext cx="10129764" cy="1754326"/>
          </a:xfrm>
          <a:prstGeom prst="rect">
            <a:avLst/>
          </a:prstGeom>
          <a:noFill/>
        </p:spPr>
        <p:txBody>
          <a:bodyPr wrap="square">
            <a:spAutoFit/>
          </a:bodyPr>
          <a:lstStyle/>
          <a:p>
            <a:pPr marL="285750" indent="-285750">
              <a:buFont typeface="Wingdings" panose="05000000000000000000" pitchFamily="2" charset="2"/>
              <a:buChar char="v"/>
            </a:pPr>
            <a:r>
              <a:rPr lang="en-IN" b="1" u="sng" dirty="0"/>
              <a:t> Resolve Security Risk:</a:t>
            </a:r>
            <a:r>
              <a:rPr lang="en-US" b="1" u="sng" dirty="0"/>
              <a:t> </a:t>
            </a:r>
          </a:p>
          <a:p>
            <a:r>
              <a:rPr lang="en-US" dirty="0"/>
              <a:t>   Security Risks (Addressed with Spring Security):</a:t>
            </a:r>
          </a:p>
          <a:p>
            <a:r>
              <a:rPr lang="en-US" dirty="0"/>
              <a:t>   1. Block and unblock user accounts.</a:t>
            </a:r>
          </a:p>
          <a:p>
            <a:r>
              <a:rPr lang="en-US" dirty="0"/>
              <a:t>   2. Limit login attempts for added security.</a:t>
            </a:r>
          </a:p>
          <a:p>
            <a:r>
              <a:rPr lang="en-US" dirty="0"/>
              <a:t>   3. Enable "Forgot Password" functionality via email for users with 2FA enabled.</a:t>
            </a:r>
          </a:p>
          <a:p>
            <a:r>
              <a:rPr lang="en-US" dirty="0"/>
              <a:t>   4. Minimize identity theft risks with quick recovery access if the platform is compromised.</a:t>
            </a:r>
            <a:endParaRPr lang="en-IN" dirty="0"/>
          </a:p>
        </p:txBody>
      </p:sp>
      <p:pic>
        <p:nvPicPr>
          <p:cNvPr id="11" name="Picture 10">
            <a:extLst>
              <a:ext uri="{FF2B5EF4-FFF2-40B4-BE49-F238E27FC236}">
                <a16:creationId xmlns:a16="http://schemas.microsoft.com/office/drawing/2014/main" id="{1FC501B5-154F-21FE-E67E-7EC03CAB4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16" y="4044601"/>
            <a:ext cx="4489088" cy="2627544"/>
          </a:xfrm>
          <a:prstGeom prst="rect">
            <a:avLst/>
          </a:prstGeom>
        </p:spPr>
      </p:pic>
      <p:pic>
        <p:nvPicPr>
          <p:cNvPr id="13" name="Picture 12">
            <a:extLst>
              <a:ext uri="{FF2B5EF4-FFF2-40B4-BE49-F238E27FC236}">
                <a16:creationId xmlns:a16="http://schemas.microsoft.com/office/drawing/2014/main" id="{D623F1EC-66D9-66E9-FDDA-6E774954E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9867" y="4046852"/>
            <a:ext cx="4671191" cy="2627545"/>
          </a:xfrm>
          <a:prstGeom prst="rect">
            <a:avLst/>
          </a:prstGeom>
        </p:spPr>
      </p:pic>
    </p:spTree>
    <p:extLst>
      <p:ext uri="{BB962C8B-B14F-4D97-AF65-F5344CB8AC3E}">
        <p14:creationId xmlns:p14="http://schemas.microsoft.com/office/powerpoint/2010/main" val="423735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EE9955-4A9D-0F11-DD46-BD02407A6070}"/>
              </a:ext>
            </a:extLst>
          </p:cNvPr>
          <p:cNvSpPr>
            <a:spLocks noGrp="1"/>
          </p:cNvSpPr>
          <p:nvPr>
            <p:ph type="sldNum" sz="quarter" idx="12"/>
          </p:nvPr>
        </p:nvSpPr>
        <p:spPr/>
        <p:txBody>
          <a:bodyPr/>
          <a:lstStyle/>
          <a:p>
            <a:fld id="{BAC2A56E-C5A1-49DB-9EF4-4270E145B686}" type="slidenum">
              <a:rPr lang="en-IN" smtClean="0"/>
              <a:t>9</a:t>
            </a:fld>
            <a:endParaRPr lang="en-IN"/>
          </a:p>
        </p:txBody>
      </p:sp>
      <p:pic>
        <p:nvPicPr>
          <p:cNvPr id="3" name="Picture 2">
            <a:extLst>
              <a:ext uri="{FF2B5EF4-FFF2-40B4-BE49-F238E27FC236}">
                <a16:creationId xmlns:a16="http://schemas.microsoft.com/office/drawing/2014/main" id="{76905D07-29DD-E432-D517-F7FD38BC9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7286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402</TotalTime>
  <Words>1293</Words>
  <Application>Microsoft Office PowerPoint</Application>
  <PresentationFormat>Widescreen</PresentationFormat>
  <Paragraphs>155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Unicode MS</vt:lpstr>
      <vt:lpstr>Calibri</vt:lpstr>
      <vt:lpstr>erdana</vt:lpstr>
      <vt:lpstr>Gill Sans MT</vt:lpstr>
      <vt:lpstr>IBM Plex Sans</vt:lpstr>
      <vt:lpstr>Verdana</vt:lpstr>
      <vt:lpstr>Wingdings</vt:lpstr>
      <vt:lpstr>Wingdings 2</vt:lpstr>
      <vt:lpstr>Solstice</vt:lpstr>
      <vt:lpstr>PowerPoint Presentation</vt:lpstr>
      <vt:lpstr> CONTENTS</vt:lpstr>
      <vt:lpstr>URBANKART ECOMMERCE</vt:lpstr>
      <vt:lpstr>Why we selected this Spring Boot Framework</vt:lpstr>
      <vt:lpstr>PowerPoint Presentation</vt:lpstr>
      <vt:lpstr>Sample Pictures of This Project </vt:lpstr>
      <vt:lpstr>Understanding the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 FEATURES</vt:lpstr>
      <vt:lpstr>PowerPoint Presentation</vt:lpstr>
      <vt:lpstr> </vt:lpstr>
      <vt:lpstr>Payment Gateway</vt:lpstr>
      <vt:lpstr>PowerPoint Presentation</vt:lpstr>
      <vt:lpstr>PowerPoint Presentation</vt:lpstr>
      <vt:lpstr>PowerPoint Presentation</vt:lpstr>
      <vt:lpstr>PowerPoint Presentation</vt:lpstr>
      <vt:lpstr>Result &amp;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jyotiit01@outlook.com</dc:creator>
  <cp:lastModifiedBy>ARINDOL GHOSH</cp:lastModifiedBy>
  <cp:revision>12</cp:revision>
  <dcterms:created xsi:type="dcterms:W3CDTF">2022-08-01T14:59:53Z</dcterms:created>
  <dcterms:modified xsi:type="dcterms:W3CDTF">2025-01-14T06:34:28Z</dcterms:modified>
</cp:coreProperties>
</file>